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drawings/drawing13.xml" ContentType="application/vnd.openxmlformats-officedocument.drawingml.chartshapes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iagrams/data2.xml" ContentType="application/vnd.openxmlformats-officedocument.drawingml.diagramData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37" r:id="rId2"/>
    <p:sldId id="395" r:id="rId3"/>
    <p:sldId id="420" r:id="rId4"/>
    <p:sldId id="370" r:id="rId5"/>
    <p:sldId id="434" r:id="rId6"/>
    <p:sldId id="435" r:id="rId7"/>
    <p:sldId id="436" r:id="rId8"/>
    <p:sldId id="437" r:id="rId9"/>
    <p:sldId id="438" r:id="rId10"/>
    <p:sldId id="439" r:id="rId11"/>
    <p:sldId id="432" r:id="rId12"/>
    <p:sldId id="433" r:id="rId13"/>
    <p:sldId id="424" r:id="rId14"/>
    <p:sldId id="398" r:id="rId15"/>
    <p:sldId id="383" r:id="rId16"/>
    <p:sldId id="399" r:id="rId17"/>
    <p:sldId id="425" r:id="rId18"/>
    <p:sldId id="427" r:id="rId19"/>
    <p:sldId id="428" r:id="rId20"/>
    <p:sldId id="431" r:id="rId21"/>
    <p:sldId id="391" r:id="rId22"/>
    <p:sldId id="429" r:id="rId23"/>
    <p:sldId id="430" r:id="rId24"/>
    <p:sldId id="426" r:id="rId25"/>
    <p:sldId id="394" r:id="rId26"/>
  </p:sldIdLst>
  <p:sldSz cx="9144000" cy="6858000" type="screen4x3"/>
  <p:notesSz cx="6834188" cy="99790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66FFCC"/>
    <a:srgbClr val="FF9966"/>
    <a:srgbClr val="FF9999"/>
    <a:srgbClr val="004ADE"/>
    <a:srgbClr val="A50021"/>
    <a:srgbClr val="001F5C"/>
    <a:srgbClr val="33CCCC"/>
    <a:srgbClr val="993366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655" autoAdjust="0"/>
  </p:normalViewPr>
  <p:slideViewPr>
    <p:cSldViewPr>
      <p:cViewPr>
        <p:scale>
          <a:sx n="100" d="100"/>
          <a:sy n="100" d="100"/>
        </p:scale>
        <p:origin x="-182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_____Microsoft_Office_Excel4.xlsx"/><Relationship Id="rId1" Type="http://schemas.openxmlformats.org/officeDocument/2006/relationships/image" Target="../media/image2.pn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5072985</c:v>
                </c:pt>
                <c:pt idx="1">
                  <c:v>5215020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4985553</c:v>
                </c:pt>
                <c:pt idx="1">
                  <c:v>5206517</c:v>
                </c:pt>
              </c:numCache>
            </c:numRef>
          </c:val>
        </c:ser>
        <c:shape val="box"/>
        <c:axId val="55141888"/>
        <c:axId val="55143424"/>
        <c:axId val="0"/>
      </c:bar3DChart>
      <c:catAx>
        <c:axId val="55141888"/>
        <c:scaling>
          <c:orientation val="minMax"/>
        </c:scaling>
        <c:axPos val="b"/>
        <c:tickLblPos val="nextTo"/>
        <c:txPr>
          <a:bodyPr/>
          <a:lstStyle/>
          <a:p>
            <a:pPr>
              <a:defRPr sz="2800" b="1">
                <a:solidFill>
                  <a:schemeClr val="accent2">
                    <a:lumMod val="75000"/>
                  </a:schemeClr>
                </a:solidFill>
              </a:defRPr>
            </a:pPr>
            <a:endParaRPr lang="ru-RU"/>
          </a:p>
        </c:txPr>
        <c:crossAx val="55143424"/>
        <c:crosses val="autoZero"/>
        <c:auto val="1"/>
        <c:lblAlgn val="ctr"/>
        <c:lblOffset val="100"/>
      </c:catAx>
      <c:valAx>
        <c:axId val="55143424"/>
        <c:scaling>
          <c:orientation val="minMax"/>
        </c:scaling>
        <c:delete val="1"/>
        <c:axPos val="l"/>
        <c:numFmt formatCode="General" sourceLinked="1"/>
        <c:tickLblPos val="none"/>
        <c:crossAx val="5514188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 b="1">
                <a:solidFill>
                  <a:schemeClr val="accent2">
                    <a:lumMod val="75000"/>
                  </a:schemeClr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="1">
                <a:solidFill>
                  <a:schemeClr val="accent2">
                    <a:lumMod val="75000"/>
                  </a:schemeClr>
                </a:solidFill>
              </a:defRPr>
            </a:pPr>
            <a:endParaRPr lang="ru-RU"/>
          </a:p>
        </c:txPr>
      </c:legendEntry>
      <c:layout/>
      <c:txPr>
        <a:bodyPr/>
        <a:lstStyle/>
        <a:p>
          <a:pPr>
            <a:defRPr sz="1400">
              <a:solidFill>
                <a:schemeClr val="accent2">
                  <a:lumMod val="75000"/>
                </a:schemeClr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4738221827446793E-2"/>
          <c:y val="6.9907355562399076E-2"/>
          <c:w val="0.63764866673963017"/>
          <c:h val="0.930092644437600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explosion val="6"/>
            <c:spPr>
              <a:solidFill>
                <a:srgbClr val="FF9966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chemeClr val="accent6"/>
                        </a:solidFill>
                      </a:defRPr>
                    </a:pPr>
                    <a:r>
                      <a:rPr lang="ru-RU" dirty="0" smtClean="0"/>
                      <a:t>61 991</a:t>
                    </a:r>
                  </a:p>
                </c:rich>
              </c:tx>
              <c:spPr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109 329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Неосвоенные средства</c:v>
                </c:pt>
                <c:pt idx="1">
                  <c:v>Исполнение за 2014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101596</c:v>
                </c:pt>
                <c:pt idx="1">
                  <c:v>150000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21642161416511221"/>
          <c:y val="0.86170020001804515"/>
          <c:w val="0.40863151518545032"/>
          <c:h val="9.8816067390216256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5873687376234014E-2"/>
          <c:y val="2.7608247776391332E-2"/>
          <c:w val="0.94412631262377311"/>
          <c:h val="0.5566736457387088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7.0835054941230475E-3"/>
                  <c:y val="-5.00683747557461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7 777 467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6917320877667652E-2"/>
                  <c:y val="-5.706065339145332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2 554</a:t>
                    </a:r>
                    <a:r>
                      <a:rPr lang="ru-RU" baseline="0" dirty="0" smtClean="0"/>
                      <a:t> 641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800" b="1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Расходы бюджета                                         за 2014 год
</c:v>
                </c:pt>
                <c:pt idx="1">
                  <c:v>В том числе                                  расходы бюджета                на заработную плату                      за 2014 год
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7777467</c:v>
                </c:pt>
                <c:pt idx="1">
                  <c:v>2554641</c:v>
                </c:pt>
              </c:numCache>
            </c:numRef>
          </c:val>
        </c:ser>
        <c:shape val="box"/>
        <c:axId val="58773504"/>
        <c:axId val="58775040"/>
        <c:axId val="0"/>
      </c:bar3DChart>
      <c:catAx>
        <c:axId val="5877350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8775040"/>
        <c:crosses val="autoZero"/>
        <c:auto val="1"/>
        <c:lblAlgn val="ctr"/>
        <c:lblOffset val="100"/>
      </c:catAx>
      <c:valAx>
        <c:axId val="58775040"/>
        <c:scaling>
          <c:orientation val="minMax"/>
        </c:scaling>
        <c:delete val="1"/>
        <c:axPos val="l"/>
        <c:numFmt formatCode="#,##0" sourceLinked="1"/>
        <c:tickLblPos val="none"/>
        <c:crossAx val="587735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3894028871391114E-2"/>
          <c:y val="4.8752750618496779E-2"/>
          <c:w val="0.92918460192475938"/>
          <c:h val="0.82945659499592916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C00000"/>
              </a:solidFill>
            </c:spPr>
          </c:marker>
          <c:dPt>
            <c:idx val="1"/>
            <c:spPr>
              <a:ln w="41275">
                <a:solidFill>
                  <a:srgbClr val="002060"/>
                </a:solidFill>
              </a:ln>
            </c:spPr>
          </c:dPt>
          <c:dLbls>
            <c:dLbl>
              <c:idx val="0"/>
              <c:layout>
                <c:manualLayout>
                  <c:x val="-9.4444444444444567E-2"/>
                  <c:y val="-3.175682369669171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513</a:t>
                    </a:r>
                    <a:endParaRPr lang="en-US" sz="18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113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496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800" b="1">
                    <a:latin typeface="Book Antiqua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на 01.01.2013</c:v>
                </c:pt>
                <c:pt idx="1">
                  <c:v>на 01.01.2014</c:v>
                </c:pt>
                <c:pt idx="2">
                  <c:v>на 01.01.2015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513</c:v>
                </c:pt>
                <c:pt idx="1">
                  <c:v>113</c:v>
                </c:pt>
                <c:pt idx="2">
                  <c:v>496</c:v>
                </c:pt>
              </c:numCache>
            </c:numRef>
          </c:val>
        </c:ser>
        <c:dLbls>
          <c:showVal val="1"/>
        </c:dLbls>
        <c:marker val="1"/>
        <c:axId val="73283456"/>
        <c:axId val="73284992"/>
      </c:lineChart>
      <c:catAx>
        <c:axId val="73283456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3284992"/>
        <c:crosses val="autoZero"/>
        <c:auto val="1"/>
        <c:lblAlgn val="ctr"/>
        <c:lblOffset val="100"/>
      </c:catAx>
      <c:valAx>
        <c:axId val="73284992"/>
        <c:scaling>
          <c:orientation val="minMax"/>
          <c:max val="9000"/>
          <c:min val="0"/>
        </c:scaling>
        <c:delete val="1"/>
        <c:axPos val="l"/>
        <c:majorGridlines/>
        <c:numFmt formatCode="General" sourceLinked="1"/>
        <c:tickLblPos val="none"/>
        <c:crossAx val="73283456"/>
        <c:crosses val="autoZero"/>
        <c:crossBetween val="between"/>
        <c:majorUnit val="1000"/>
        <c:minorUnit val="200"/>
        <c:dispUnits>
          <c:builtInUnit val="thousands"/>
        </c:dispUnits>
      </c:valAx>
      <c:spPr>
        <a:noFill/>
        <a:ln w="25400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38100">
              <a:solidFill>
                <a:srgbClr val="00206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1.7000413185895256E-2"/>
                  <c:y val="3.5935017075353501E-2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latin typeface="Book Antiqua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-3.2584125272966009E-2"/>
                  <c:y val="-7.7560058009419772E-2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latin typeface="Book Antiqua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sz="2800" b="1">
                      <a:latin typeface="Book Antiqua" pitchFamily="18" charset="0"/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На 01.01.2013</c:v>
                </c:pt>
                <c:pt idx="1">
                  <c:v>На 01.01.2014</c:v>
                </c:pt>
                <c:pt idx="2">
                  <c:v>На 01.01.2015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13589</c:v>
                </c:pt>
                <c:pt idx="1">
                  <c:v>1129</c:v>
                </c:pt>
                <c:pt idx="2">
                  <c:v>1281</c:v>
                </c:pt>
              </c:numCache>
            </c:numRef>
          </c:val>
        </c:ser>
        <c:marker val="1"/>
        <c:axId val="73231744"/>
        <c:axId val="73237632"/>
      </c:lineChart>
      <c:catAx>
        <c:axId val="7323174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3237632"/>
        <c:crosses val="autoZero"/>
        <c:auto val="1"/>
        <c:lblAlgn val="ctr"/>
        <c:lblOffset val="100"/>
      </c:catAx>
      <c:valAx>
        <c:axId val="73237632"/>
        <c:scaling>
          <c:orientation val="minMax"/>
        </c:scaling>
        <c:delete val="1"/>
        <c:axPos val="l"/>
        <c:majorGridlines/>
        <c:numFmt formatCode="#,##0" sourceLinked="1"/>
        <c:tickLblPos val="none"/>
        <c:crossAx val="732317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'Лист1'!$B$1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2.4972643157643252E-2"/>
                  <c:y val="2.780176074899279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6"/>
                        </a:solidFill>
                      </a:rPr>
                      <a:t>130 960</a:t>
                    </a:r>
                    <a:endParaRPr lang="en-US" dirty="0">
                      <a:solidFill>
                        <a:schemeClr val="accent6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2.3411852960290552E-2"/>
                  <c:y val="-1.9461232524294797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dirty="0" smtClean="0">
                        <a:solidFill>
                          <a:schemeClr val="accent6"/>
                        </a:solidFill>
                      </a:rPr>
                      <a:t>300 960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accent6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'Лист1'!$A$2:$A$3</c:f>
              <c:strCache>
                <c:ptCount val="2"/>
                <c:pt idx="0">
                  <c:v>на 01.01.2014</c:v>
                </c:pt>
                <c:pt idx="1">
                  <c:v>на 01.01.2015</c:v>
                </c:pt>
              </c:strCache>
            </c:strRef>
          </c:cat>
          <c:val>
            <c:numRef>
              <c:f>'Лист1'!$B$2:$B$3</c:f>
              <c:numCache>
                <c:formatCode>#,##0</c:formatCode>
                <c:ptCount val="2"/>
                <c:pt idx="0">
                  <c:v>256015</c:v>
                </c:pt>
                <c:pt idx="1">
                  <c:v>600960</c:v>
                </c:pt>
              </c:numCache>
            </c:numRef>
          </c:val>
        </c:ser>
        <c:dLbls>
          <c:showVal val="1"/>
        </c:dLbls>
        <c:shape val="cylinder"/>
        <c:axId val="73329664"/>
        <c:axId val="73634560"/>
        <c:axId val="0"/>
      </c:bar3DChart>
      <c:catAx>
        <c:axId val="73329664"/>
        <c:scaling>
          <c:orientation val="minMax"/>
        </c:scaling>
        <c:axPos val="b"/>
        <c:majorTickMark val="none"/>
        <c:tickLblPos val="nextTo"/>
        <c:crossAx val="73634560"/>
        <c:crosses val="autoZero"/>
        <c:auto val="1"/>
        <c:lblAlgn val="ctr"/>
        <c:lblOffset val="100"/>
      </c:catAx>
      <c:valAx>
        <c:axId val="73634560"/>
        <c:scaling>
          <c:orientation val="minMax"/>
        </c:scaling>
        <c:delete val="1"/>
        <c:axPos val="l"/>
        <c:numFmt formatCode="#,##0" sourceLinked="1"/>
        <c:majorTickMark val="none"/>
        <c:tickLblPos val="none"/>
        <c:crossAx val="733296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41"/>
      <c:depthPercent val="100"/>
      <c:rAngAx val="1"/>
    </c:view3D>
    <c:floor>
      <c:spPr>
        <a:noFill/>
        <a:ln w="3175">
          <a:solidFill>
            <a:schemeClr val="bg1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7457848559215614E-3"/>
          <c:y val="0"/>
          <c:w val="0.85969631520030965"/>
          <c:h val="0.8923999871144106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92D050"/>
            </a:solidFill>
            <a:ln w="19105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-3.654822335025381E-2"/>
                  <c:y val="-3.015823813831379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accent6"/>
                        </a:solidFill>
                      </a:rPr>
                      <a:t>7 643 287</a:t>
                    </a:r>
                    <a:endParaRPr lang="en-US" dirty="0">
                      <a:solidFill>
                        <a:schemeClr val="accent6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-5.4145516074450076E-3"/>
                  <c:y val="-4.222153339363927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7 459 615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6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Sheet1!$B$2:$C$2</c:f>
              <c:numCache>
                <c:formatCode>#,##0</c:formatCode>
                <c:ptCount val="2"/>
                <c:pt idx="0">
                  <c:v>5580280</c:v>
                </c:pt>
                <c:pt idx="1">
                  <c:v>5016896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 w="19105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7.7157360406091391E-2"/>
                  <c:y val="-4.222153339363927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7 725 546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1658206429780211E-2"/>
                  <c:y val="-3.820043497519742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7 777 467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6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Sheet1!$B$3:$C$3</c:f>
              <c:numCache>
                <c:formatCode>#,##0</c:formatCode>
                <c:ptCount val="2"/>
                <c:pt idx="0">
                  <c:v>4985553</c:v>
                </c:pt>
                <c:pt idx="1">
                  <c:v>5206517</c:v>
                </c:pt>
              </c:numCache>
            </c:numRef>
          </c:val>
        </c:ser>
        <c:gapDepth val="0"/>
        <c:shape val="cylinder"/>
        <c:axId val="123942016"/>
        <c:axId val="123943552"/>
        <c:axId val="0"/>
      </c:bar3DChart>
      <c:catAx>
        <c:axId val="123942016"/>
        <c:scaling>
          <c:orientation val="minMax"/>
        </c:scaling>
        <c:delete val="1"/>
        <c:axPos val="b"/>
        <c:numFmt formatCode="General" sourceLinked="1"/>
        <c:tickLblPos val="none"/>
        <c:crossAx val="123943552"/>
        <c:crossesAt val="2800000"/>
        <c:auto val="1"/>
        <c:lblAlgn val="ctr"/>
        <c:lblOffset val="100"/>
        <c:tickLblSkip val="1"/>
        <c:tickMarkSkip val="1"/>
      </c:catAx>
      <c:valAx>
        <c:axId val="123943552"/>
        <c:scaling>
          <c:orientation val="minMax"/>
          <c:max val="3800000"/>
          <c:min val="2800000"/>
        </c:scaling>
        <c:axPos val="l"/>
        <c:numFmt formatCode="#,##0" sourceLinked="1"/>
        <c:tickLblPos val="none"/>
        <c:crossAx val="123942016"/>
        <c:crosses val="autoZero"/>
        <c:crossBetween val="between"/>
        <c:majorUnit val="200000"/>
        <c:minorUnit val="40000"/>
      </c:valAx>
      <c:spPr>
        <a:noFill/>
        <a:ln w="25399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600" b="1" i="0" u="none" strike="noStrike" baseline="0">
                <a:solidFill>
                  <a:schemeClr val="accent6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1" i="0" u="none" strike="noStrike" baseline="0">
                <a:solidFill>
                  <a:schemeClr val="accent6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ayout>
        <c:manualLayout>
          <c:xMode val="edge"/>
          <c:yMode val="edge"/>
          <c:x val="0.21816475478636319"/>
          <c:y val="0.86986775652154358"/>
          <c:w val="0.38690616464820254"/>
          <c:h val="7.0265528643043931E-2"/>
        </c:manualLayout>
      </c:layout>
      <c:spPr>
        <a:noFill/>
        <a:ln w="38211">
          <a:noFill/>
        </a:ln>
      </c:spPr>
      <c:txPr>
        <a:bodyPr/>
        <a:lstStyle/>
        <a:p>
          <a:pPr>
            <a:defRPr sz="2488" b="1" i="0" u="none" strike="noStrike" baseline="0">
              <a:solidFill>
                <a:schemeClr val="accent6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99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4482810155808695"/>
          <c:y val="3.3290019510528075E-2"/>
          <c:w val="0.71034400274036225"/>
          <c:h val="0.8328116205902206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0000FF"/>
            </a:solidFill>
          </c:spPr>
          <c:dPt>
            <c:idx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explosion val="7"/>
          </c:dPt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2547224</c:v>
                </c:pt>
                <c:pt idx="1">
                  <c:v>952714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hPercent val="41"/>
      <c:depthPercent val="100"/>
      <c:rAngAx val="1"/>
    </c:view3D>
    <c:floor>
      <c:spPr>
        <a:blipFill>
          <a:blip xmlns:r="http://schemas.openxmlformats.org/officeDocument/2006/relationships" r:embed="rId1"/>
          <a:stretch>
            <a:fillRect/>
          </a:stretch>
        </a:blipFill>
        <a:ln w="3175">
          <a:solidFill>
            <a:schemeClr val="bg1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9165780589102548E-3"/>
          <c:y val="0"/>
          <c:w val="0.94963059399658378"/>
          <c:h val="0.8947227630445433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1"/>
            </a:solidFill>
            <a:ln w="19103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-2.9024872830490742E-2"/>
                  <c:y val="-4.575097157771930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accent6"/>
                        </a:solidFill>
                      </a:rPr>
                      <a:t> 3</a:t>
                    </a:r>
                    <a:r>
                      <a:rPr lang="ru-RU" baseline="0" dirty="0" smtClean="0">
                        <a:solidFill>
                          <a:schemeClr val="accent6"/>
                        </a:solidFill>
                      </a:rPr>
                      <a:t> 510 531</a:t>
                    </a:r>
                    <a:endParaRPr lang="en-US" dirty="0">
                      <a:solidFill>
                        <a:schemeClr val="accent6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-2.3582709174773755E-2"/>
                  <c:y val="-4.575097157771930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2 564</a:t>
                    </a:r>
                    <a:r>
                      <a:rPr lang="ru-RU" baseline="0" dirty="0" smtClean="0"/>
                      <a:t> 933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1.26983818633397E-2"/>
                  <c:y val="-4.270114696845180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945 597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6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Собственные доходы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Sheet1!$B$2:$D$2</c:f>
              <c:numCache>
                <c:formatCode>#,##0</c:formatCode>
                <c:ptCount val="3"/>
                <c:pt idx="0" formatCode="General">
                  <c:v>3510531</c:v>
                </c:pt>
                <c:pt idx="1">
                  <c:v>2564933</c:v>
                </c:pt>
                <c:pt idx="2">
                  <c:v>945597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2"/>
            </a:solidFill>
            <a:ln w="19103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6.1677854764792019E-2"/>
                  <c:y val="-4.575097157771930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accent6"/>
                        </a:solidFill>
                      </a:rPr>
                      <a:t> 3 499 938</a:t>
                    </a:r>
                    <a:endParaRPr lang="en-US" dirty="0">
                      <a:solidFill>
                        <a:schemeClr val="accent6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8.3446509387661266E-2"/>
                  <c:y val="-5.185110112141515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2 547 224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6.34919093166985E-2"/>
                  <c:y val="-4.27009068058721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952 714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6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Собственные доходы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Sheet1!$B$3:$D$3</c:f>
              <c:numCache>
                <c:formatCode>#,##0</c:formatCode>
                <c:ptCount val="3"/>
                <c:pt idx="0" formatCode="General">
                  <c:v>3499938</c:v>
                </c:pt>
                <c:pt idx="1">
                  <c:v>2547224</c:v>
                </c:pt>
                <c:pt idx="2">
                  <c:v>952714</c:v>
                </c:pt>
              </c:numCache>
            </c:numRef>
          </c:val>
        </c:ser>
        <c:gapDepth val="0"/>
        <c:shape val="cylinder"/>
        <c:axId val="51128576"/>
        <c:axId val="51163136"/>
        <c:axId val="0"/>
      </c:bar3DChart>
      <c:catAx>
        <c:axId val="51128576"/>
        <c:scaling>
          <c:orientation val="minMax"/>
        </c:scaling>
        <c:axPos val="b"/>
        <c:numFmt formatCode="General" sourceLinked="1"/>
        <c:tickLblPos val="low"/>
        <c:spPr>
          <a:ln w="47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accent6"/>
                </a:solidFill>
                <a:latin typeface="Times New Roman" pitchFamily="18" charset="0"/>
                <a:ea typeface="Arial"/>
                <a:cs typeface="Arial"/>
              </a:defRPr>
            </a:pPr>
            <a:endParaRPr lang="ru-RU"/>
          </a:p>
        </c:txPr>
        <c:crossAx val="51163136"/>
        <c:crosses val="autoZero"/>
        <c:auto val="1"/>
        <c:lblAlgn val="ctr"/>
        <c:lblOffset val="300"/>
        <c:tickMarkSkip val="10"/>
      </c:catAx>
      <c:valAx>
        <c:axId val="51163136"/>
        <c:scaling>
          <c:orientation val="minMax"/>
        </c:scaling>
        <c:delete val="1"/>
        <c:axPos val="l"/>
        <c:numFmt formatCode="General" sourceLinked="1"/>
        <c:tickLblPos val="none"/>
        <c:crossAx val="51128576"/>
        <c:crosses val="autoZero"/>
        <c:crossBetween val="between"/>
      </c:valAx>
    </c:plotArea>
    <c:plotVisOnly val="1"/>
    <c:dispBlanksAs val="gap"/>
  </c:chart>
  <c:spPr>
    <a:noFill/>
    <a:ln>
      <a:noFill/>
    </a:ln>
  </c:spPr>
  <c:txPr>
    <a:bodyPr/>
    <a:lstStyle/>
    <a:p>
      <a:pPr>
        <a:defRPr sz="199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/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47224067357587107"/>
          <c:y val="0"/>
          <c:w val="0.46005796826444623"/>
          <c:h val="0.97206368759323769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перевыполнение</c:v>
                </c:pt>
              </c:strCache>
            </c:strRef>
          </c:tx>
          <c:spPr>
            <a:solidFill>
              <a:srgbClr val="33CCCC"/>
            </a:solidFill>
          </c:spPr>
          <c:dLbls>
            <c:dLbl>
              <c:idx val="0"/>
              <c:layout>
                <c:manualLayout>
                  <c:x val="-1.5470840492601541E-3"/>
                  <c:y val="-5.4402114317044338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u="none" strike="noStrike" baseline="0" dirty="0" smtClean="0"/>
                      <a:t>2 025</a:t>
                    </a:r>
                    <a:r>
                      <a:rPr lang="ru-RU" sz="1400" b="1" i="0" u="none" strike="noStrike" baseline="0" dirty="0" smtClean="0"/>
                      <a:t> 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6.3857048713798917E-3"/>
                  <c:y val="-8.1533675745430051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u="none" strike="noStrike" baseline="0" dirty="0" smtClean="0"/>
                      <a:t>3 107</a:t>
                    </a:r>
                    <a:r>
                      <a:rPr lang="ru-RU" sz="1400" b="1" i="0" u="none" strike="noStrike" baseline="0" dirty="0" smtClean="0"/>
                      <a:t> 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7.8337718741923433E-3"/>
                  <c:y val="2.7001273362788759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u="none" strike="noStrike" baseline="0" dirty="0" smtClean="0"/>
                      <a:t>4 160</a:t>
                    </a:r>
                    <a:r>
                      <a:rPr lang="ru-RU" sz="1400" b="1" i="0" u="none" strike="noStrike" baseline="0" dirty="0" smtClean="0"/>
                      <a:t> 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7.7348112060483054E-3"/>
                  <c:y val="5.4399972585841188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u="none" strike="noStrike" baseline="0" dirty="0" smtClean="0"/>
                      <a:t>4 205</a:t>
                    </a:r>
                    <a:r>
                      <a:rPr lang="ru-RU" sz="1400" b="1" i="0" u="none" strike="noStrike" baseline="0" dirty="0" smtClean="0"/>
                      <a:t> </a:t>
                    </a:r>
                    <a:endParaRPr lang="ru-RU" dirty="0" smtClean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4"/>
              <c:layout>
                <c:manualLayout>
                  <c:x val="3.093924482419368E-3"/>
                  <c:y val="5.4399972585840624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u="none" strike="noStrike" baseline="0" dirty="0" smtClean="0"/>
                      <a:t>9 021</a:t>
                    </a:r>
                    <a:r>
                      <a:rPr lang="ru-RU" sz="1400" b="1" i="0" u="none" strike="noStrike" baseline="0" dirty="0" smtClean="0"/>
                      <a:t>  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5"/>
              <c:layout>
                <c:manualLayout>
                  <c:x val="6.187848964838677E-3"/>
                  <c:y val="5.4399972585841292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u="none" strike="noStrike" baseline="0" dirty="0" smtClean="0"/>
                      <a:t>11 689</a:t>
                    </a:r>
                    <a:r>
                      <a:rPr lang="ru-RU" sz="1400" b="1" i="0" u="none" strike="noStrike" baseline="0" dirty="0" smtClean="0"/>
                      <a:t> 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6"/>
              <c:layout>
                <c:manualLayout>
                  <c:x val="1.8755638190137081E-2"/>
                  <c:y val="5.4399337573603343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u="none" strike="noStrike" baseline="0" dirty="0" smtClean="0"/>
                      <a:t>18 745</a:t>
                    </a:r>
                    <a:r>
                      <a:rPr lang="ru-RU" sz="1400" b="1" i="0" u="none" strike="noStrike" baseline="0" dirty="0" smtClean="0"/>
                      <a:t> 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7"/>
              <c:layout>
                <c:manualLayout>
                  <c:x val="-0.12184982542608719"/>
                  <c:y val="3.010947501559658E-2"/>
                </c:manualLayout>
              </c:layout>
              <c:tx>
                <c:rich>
                  <a:bodyPr/>
                  <a:lstStyle/>
                  <a:p>
                    <a:r>
                      <a:rPr lang="ru-RU" sz="1800" b="0" baseline="0" dirty="0" smtClean="0"/>
                      <a:t>	</a:t>
                    </a:r>
                    <a:endParaRPr lang="ru-RU" sz="1800" baseline="0" dirty="0" smtClean="0"/>
                  </a:p>
                  <a:p>
                    <a:r>
                      <a:rPr lang="ru-RU" sz="1400" b="0" i="0" u="none" strike="noStrike" baseline="0" dirty="0" smtClean="0"/>
                      <a:t>48 747</a:t>
                    </a:r>
                    <a:r>
                      <a:rPr lang="ru-RU" sz="1400" b="1" i="0" u="none" strike="noStrike" baseline="0" dirty="0" smtClean="0"/>
                      <a:t> </a:t>
                    </a:r>
                    <a:r>
                      <a:rPr lang="ru-RU" sz="1800" baseline="0" dirty="0" smtClean="0"/>
                      <a:t>	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8"/>
                <c:pt idx="0">
                  <c:v>доходы от оказания платных услуг</c:v>
                </c:pt>
                <c:pt idx="1">
                  <c:v>прочие неналоговые доходы</c:v>
                </c:pt>
                <c:pt idx="2">
                  <c:v>налог, взимаемый в связи с применением патентной системы налогооблажения</c:v>
                </c:pt>
                <c:pt idx="3">
                  <c:v>доходы от сдачи в аренду имущества</c:v>
                </c:pt>
                <c:pt idx="4">
                  <c:v>налог на имущество физических лиц</c:v>
                </c:pt>
                <c:pt idx="5">
                  <c:v>продажа земельных участко находящихся в государственной и муниципальной собственности</c:v>
                </c:pt>
                <c:pt idx="6">
                  <c:v>государственная пошлина</c:v>
                </c:pt>
                <c:pt idx="7">
                  <c:v>земельный налог</c:v>
                </c:pt>
              </c:strCache>
            </c:strRef>
          </c:cat>
          <c:val>
            <c:numRef>
              <c:f>Лист1!$B$2:$B$9</c:f>
              <c:numCache>
                <c:formatCode>#,##0.00</c:formatCode>
                <c:ptCount val="8"/>
                <c:pt idx="0">
                  <c:v>2025.08</c:v>
                </c:pt>
                <c:pt idx="1">
                  <c:v>3107</c:v>
                </c:pt>
                <c:pt idx="2">
                  <c:v>4159.9399999999996</c:v>
                </c:pt>
                <c:pt idx="3">
                  <c:v>4204.96</c:v>
                </c:pt>
                <c:pt idx="4">
                  <c:v>9020.77</c:v>
                </c:pt>
                <c:pt idx="5">
                  <c:v>11689.25</c:v>
                </c:pt>
                <c:pt idx="6">
                  <c:v>18745.47</c:v>
                </c:pt>
                <c:pt idx="7">
                  <c:v>48746.53</c:v>
                </c:pt>
              </c:numCache>
            </c:numRef>
          </c:val>
        </c:ser>
        <c:axId val="52876416"/>
        <c:axId val="52877952"/>
      </c:barChart>
      <c:catAx>
        <c:axId val="52876416"/>
        <c:scaling>
          <c:orientation val="minMax"/>
        </c:scaling>
        <c:axPos val="l"/>
        <c:tickLblPos val="nextTo"/>
        <c:txPr>
          <a:bodyPr rot="0"/>
          <a:lstStyle/>
          <a:p>
            <a:pPr>
              <a:defRPr sz="1200" b="1" baseline="0">
                <a:solidFill>
                  <a:schemeClr val="tx1"/>
                </a:solidFill>
                <a:latin typeface="Calibri" pitchFamily="34" charset="0"/>
              </a:defRPr>
            </a:pPr>
            <a:endParaRPr lang="ru-RU"/>
          </a:p>
        </c:txPr>
        <c:crossAx val="52877952"/>
        <c:crosses val="autoZero"/>
        <c:auto val="1"/>
        <c:lblAlgn val="ctr"/>
        <c:lblOffset val="200"/>
      </c:catAx>
      <c:valAx>
        <c:axId val="52877952"/>
        <c:scaling>
          <c:orientation val="minMax"/>
        </c:scaling>
        <c:delete val="1"/>
        <c:axPos val="b"/>
        <c:numFmt formatCode="#,##0.00" sourceLinked="1"/>
        <c:tickLblPos val="none"/>
        <c:crossAx val="528764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4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48081712094882567"/>
          <c:y val="1.6033572027350503E-2"/>
          <c:w val="0.48091407034438638"/>
          <c:h val="0.94121023589971486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A50021"/>
            </a:solidFill>
          </c:spPr>
          <c:cat>
            <c:strRef>
              <c:f>Лист1!$A$2:$A$10</c:f>
              <c:strCache>
                <c:ptCount val="9"/>
                <c:pt idx="0">
                  <c:v>субсидии бюджетам городских округов</c:v>
                </c:pt>
                <c:pt idx="1">
                  <c:v> плата за негативное воздействие на окружающую среду</c:v>
                </c:pt>
                <c:pt idx="2">
                  <c:v>плата по договорам на установку рекламных конструкций</c:v>
                </c:pt>
                <c:pt idx="3">
                  <c:v>арендная плата, а так же средства от продажи права на заключение договоров</c:v>
                </c:pt>
                <c:pt idx="4">
                  <c:v>штрафные санкции</c:v>
                </c:pt>
                <c:pt idx="5">
                  <c:v>акцизы по подакцизным товарам </c:v>
                </c:pt>
                <c:pt idx="6">
                  <c:v>единый налог на вмененный доход по отдельным видам деятельности</c:v>
                </c:pt>
                <c:pt idx="7">
                  <c:v>арендная плата за земли не разграниченные</c:v>
                </c:pt>
                <c:pt idx="8">
                  <c:v>налог на доходы физических лиц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#,##0.00">
                  <c:v>36588</c:v>
                </c:pt>
                <c:pt idx="1">
                  <c:v>201</c:v>
                </c:pt>
                <c:pt idx="2" formatCode="#,##0.00">
                  <c:v>941</c:v>
                </c:pt>
                <c:pt idx="3" formatCode="#,##0.00">
                  <c:v>3012</c:v>
                </c:pt>
                <c:pt idx="4">
                  <c:v>4494</c:v>
                </c:pt>
                <c:pt idx="5">
                  <c:v>4649</c:v>
                </c:pt>
                <c:pt idx="6">
                  <c:v>4866</c:v>
                </c:pt>
                <c:pt idx="7" formatCode="#,##0.00">
                  <c:v>7988</c:v>
                </c:pt>
                <c:pt idx="8" formatCode="#,##0.00">
                  <c:v>89077</c:v>
                </c:pt>
              </c:numCache>
            </c:numRef>
          </c:val>
        </c:ser>
        <c:axId val="53270400"/>
        <c:axId val="53271936"/>
      </c:barChart>
      <c:catAx>
        <c:axId val="53270400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  <c:crossAx val="53271936"/>
        <c:crosses val="autoZero"/>
        <c:auto val="1"/>
        <c:lblAlgn val="ctr"/>
        <c:lblOffset val="100"/>
      </c:catAx>
      <c:valAx>
        <c:axId val="53271936"/>
        <c:scaling>
          <c:orientation val="minMax"/>
        </c:scaling>
        <c:delete val="1"/>
        <c:axPos val="b"/>
        <c:numFmt formatCode="#,##0.00" sourceLinked="1"/>
        <c:tickLblPos val="none"/>
        <c:crossAx val="53270400"/>
        <c:crosses val="autoZero"/>
        <c:crossBetween val="between"/>
      </c:valAx>
    </c:plotArea>
    <c:plotVisOnly val="1"/>
  </c:chart>
  <c:txPr>
    <a:bodyPr/>
    <a:lstStyle/>
    <a:p>
      <a:pPr>
        <a:defRPr sz="1200" b="1" baseline="0">
          <a:solidFill>
            <a:srgbClr val="0070C0"/>
          </a:solidFill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hPercent val="40"/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887167852784684E-4"/>
          <c:y val="2.6156126968118042E-7"/>
          <c:w val="0.99932096583237373"/>
          <c:h val="0.90056720834021931"/>
        </c:manualLayout>
      </c:layout>
      <c:bar3DChart>
        <c:barDir val="col"/>
        <c:grouping val="clustered"/>
        <c:gapDepth val="0"/>
        <c:shape val="cylinder"/>
        <c:axId val="53277440"/>
        <c:axId val="53278976"/>
        <c:axId val="0"/>
      </c:bar3DChart>
      <c:catAx>
        <c:axId val="53277440"/>
        <c:scaling>
          <c:orientation val="minMax"/>
        </c:scaling>
        <c:delete val="1"/>
        <c:axPos val="b"/>
        <c:numFmt formatCode="General" sourceLinked="1"/>
        <c:tickLblPos val="none"/>
        <c:crossAx val="53278976"/>
        <c:crosses val="autoZero"/>
        <c:auto val="1"/>
        <c:lblAlgn val="ctr"/>
        <c:lblOffset val="100"/>
      </c:catAx>
      <c:valAx>
        <c:axId val="53278976"/>
        <c:scaling>
          <c:orientation val="minMax"/>
        </c:scaling>
        <c:delete val="1"/>
        <c:axPos val="l"/>
        <c:numFmt formatCode="General" sourceLinked="1"/>
        <c:tickLblPos val="none"/>
        <c:crossAx val="53277440"/>
        <c:crosses val="autoZero"/>
        <c:crossBetween val="between"/>
      </c:valAx>
      <c:spPr>
        <a:noFill/>
        <a:ln w="25384">
          <a:noFill/>
        </a:ln>
      </c:spPr>
    </c:plotArea>
    <c:legend>
      <c:legendPos val="b"/>
      <c:layout>
        <c:manualLayout>
          <c:xMode val="edge"/>
          <c:yMode val="edge"/>
          <c:x val="0.16760205934802938"/>
          <c:y val="0.80831269545724849"/>
          <c:w val="0"/>
          <c:h val="1.6720246792598085E-2"/>
        </c:manualLayout>
      </c:layout>
      <c:spPr>
        <a:noFill/>
        <a:ln w="19760">
          <a:noFill/>
        </a:ln>
      </c:spPr>
      <c:txPr>
        <a:bodyPr/>
        <a:lstStyle/>
        <a:p>
          <a:pPr>
            <a:defRPr sz="138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62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0.12754553913151911"/>
          <c:y val="0.10048284665377805"/>
          <c:w val="0.79179120181879126"/>
          <c:h val="0.89951720102579036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gradFill flip="none" rotWithShape="1"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2700000" scaled="1"/>
              <a:tileRect/>
            </a:gradFill>
            <a:ln w="9094">
              <a:solidFill>
                <a:schemeClr val="accent1">
                  <a:lumMod val="75000"/>
                </a:schemeClr>
              </a:solidFill>
              <a:prstDash val="solid"/>
            </a:ln>
          </c:spPr>
          <c:dPt>
            <c:idx val="0"/>
            <c:spPr>
              <a:solidFill>
                <a:srgbClr val="FF6600"/>
              </a:solidFill>
              <a:ln w="9094">
                <a:solidFill>
                  <a:schemeClr val="accent1">
                    <a:lumMod val="75000"/>
                  </a:schemeClr>
                </a:solidFill>
                <a:prstDash val="solid"/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c:spPr>
          </c:dPt>
          <c:dPt>
            <c:idx val="1"/>
            <c:spPr>
              <a:solidFill>
                <a:schemeClr val="accent1">
                  <a:lumMod val="75000"/>
                </a:schemeClr>
              </a:solidFill>
              <a:ln w="9094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c:spPr>
          </c:dPt>
          <c:dLbls>
            <c:delete val="1"/>
          </c:dLbls>
          <c:cat>
            <c:strRef>
              <c:f>Sheet1!$B$1:$C$1</c:f>
              <c:strCache>
                <c:ptCount val="2"/>
                <c:pt idx="0">
                  <c:v>налоговые платежи</c:v>
                </c:pt>
                <c:pt idx="1">
                  <c:v>неналоговые платежи</c:v>
                </c:pt>
              </c:strCache>
            </c:strRef>
          </c:cat>
          <c:val>
            <c:numRef>
              <c:f>Sheet1!$B$2:$C$2</c:f>
              <c:numCache>
                <c:formatCode>#,##0</c:formatCode>
                <c:ptCount val="2"/>
                <c:pt idx="0">
                  <c:v>270438</c:v>
                </c:pt>
                <c:pt idx="1">
                  <c:v>144667</c:v>
                </c:pt>
              </c:numCache>
            </c:numRef>
          </c:val>
        </c:ser>
        <c:dLbls>
          <c:showVal val="1"/>
        </c:dLbls>
      </c:pie3DChart>
      <c:spPr>
        <a:noFill/>
        <a:ln w="25379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00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2.4398782955021788E-2"/>
          <c:y val="0.12826978549410606"/>
          <c:w val="0.80575196850393704"/>
          <c:h val="0.73516462875789579"/>
        </c:manualLayout>
      </c:layout>
      <c:bar3DChart>
        <c:barDir val="col"/>
        <c:grouping val="clustered"/>
        <c:shape val="box"/>
        <c:axId val="57316096"/>
        <c:axId val="41639936"/>
        <c:axId val="0"/>
      </c:bar3DChart>
      <c:catAx>
        <c:axId val="573160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41639936"/>
        <c:crosses val="autoZero"/>
        <c:auto val="1"/>
        <c:lblAlgn val="ctr"/>
        <c:lblOffset val="100"/>
      </c:catAx>
      <c:valAx>
        <c:axId val="41639936"/>
        <c:scaling>
          <c:orientation val="minMax"/>
        </c:scaling>
        <c:delete val="1"/>
        <c:axPos val="l"/>
        <c:numFmt formatCode="#,##0" sourceLinked="1"/>
        <c:tickLblPos val="none"/>
        <c:crossAx val="57316096"/>
        <c:crosses val="autoZero"/>
        <c:crossBetween val="between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0.77914798206278524"/>
          <c:y val="0.4411276948590383"/>
          <c:w val="0.16031390134529191"/>
          <c:h val="0.14925373134328371"/>
        </c:manualLayout>
      </c:layout>
      <c:txPr>
        <a:bodyPr/>
        <a:lstStyle/>
        <a:p>
          <a:pPr>
            <a:defRPr sz="20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46FD85-996F-4D32-8537-F22C2CE5A17D}" type="doc">
      <dgm:prSet loTypeId="urn:microsoft.com/office/officeart/2005/8/layout/vList5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891C751-0AC5-41E0-A176-43D35785B354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Доходы</a:t>
          </a:r>
          <a:endParaRPr lang="ru-RU" dirty="0"/>
        </a:p>
      </dgm:t>
    </dgm:pt>
    <dgm:pt modelId="{D9AAFFBB-B171-4A3F-9EB2-667E83224F6D}" type="parTrans" cxnId="{12C94E14-63D2-4E38-92DB-E5CB00DD5BA0}">
      <dgm:prSet/>
      <dgm:spPr/>
      <dgm:t>
        <a:bodyPr/>
        <a:lstStyle/>
        <a:p>
          <a:endParaRPr lang="ru-RU"/>
        </a:p>
      </dgm:t>
    </dgm:pt>
    <dgm:pt modelId="{C523D6C5-B1F9-4FAC-A227-8055359D0C11}" type="sibTrans" cxnId="{12C94E14-63D2-4E38-92DB-E5CB00DD5BA0}">
      <dgm:prSet/>
      <dgm:spPr/>
      <dgm:t>
        <a:bodyPr/>
        <a:lstStyle/>
        <a:p>
          <a:endParaRPr lang="ru-RU"/>
        </a:p>
      </dgm:t>
    </dgm:pt>
    <dgm:pt modelId="{52F0CBC9-23EF-45BB-92E0-9F94D3920BEB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Расходы</a:t>
          </a:r>
          <a:endParaRPr lang="ru-RU" dirty="0"/>
        </a:p>
      </dgm:t>
    </dgm:pt>
    <dgm:pt modelId="{BE722B48-3EF4-4CB9-83EE-0BC1A35358F3}" type="parTrans" cxnId="{4CCA4348-7B9F-459B-9E53-676B0B924DDD}">
      <dgm:prSet/>
      <dgm:spPr/>
      <dgm:t>
        <a:bodyPr/>
        <a:lstStyle/>
        <a:p>
          <a:endParaRPr lang="ru-RU"/>
        </a:p>
      </dgm:t>
    </dgm:pt>
    <dgm:pt modelId="{402D645D-E149-4BB3-990F-B1C4E6C4DECC}" type="sibTrans" cxnId="{4CCA4348-7B9F-459B-9E53-676B0B924DDD}">
      <dgm:prSet/>
      <dgm:spPr/>
      <dgm:t>
        <a:bodyPr/>
        <a:lstStyle/>
        <a:p>
          <a:endParaRPr lang="ru-RU"/>
        </a:p>
      </dgm:t>
    </dgm:pt>
    <dgm:pt modelId="{AF1A8057-FA77-4643-ADF9-0E03B574B587}">
      <dgm:prSet phldrT="[Текст]" custT="1"/>
      <dgm:spPr/>
      <dgm:t>
        <a:bodyPr/>
        <a:lstStyle/>
        <a:p>
          <a:r>
            <a:rPr lang="ru-RU" sz="3200" dirty="0" smtClean="0"/>
            <a:t>7 777 467</a:t>
          </a:r>
          <a:endParaRPr lang="ru-RU" sz="3200" dirty="0"/>
        </a:p>
      </dgm:t>
    </dgm:pt>
    <dgm:pt modelId="{9F529F46-F571-42D8-A9B1-E39DE58B0F27}" type="parTrans" cxnId="{7C6A0384-51B6-4AD5-B31A-E8B43B0006B2}">
      <dgm:prSet/>
      <dgm:spPr/>
      <dgm:t>
        <a:bodyPr/>
        <a:lstStyle/>
        <a:p>
          <a:endParaRPr lang="ru-RU"/>
        </a:p>
      </dgm:t>
    </dgm:pt>
    <dgm:pt modelId="{CB9A68ED-D085-46C8-8F53-B695DDBCF938}" type="sibTrans" cxnId="{7C6A0384-51B6-4AD5-B31A-E8B43B0006B2}">
      <dgm:prSet/>
      <dgm:spPr/>
      <dgm:t>
        <a:bodyPr/>
        <a:lstStyle/>
        <a:p>
          <a:endParaRPr lang="ru-RU"/>
        </a:p>
      </dgm:t>
    </dgm:pt>
    <dgm:pt modelId="{89F7CDDA-B520-4711-8AA9-769056AF6A1A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Дефицит</a:t>
          </a:r>
          <a:endParaRPr lang="ru-RU" dirty="0"/>
        </a:p>
      </dgm:t>
    </dgm:pt>
    <dgm:pt modelId="{448A2733-9417-4D03-8809-3B963B608983}" type="parTrans" cxnId="{E887FA15-5D2A-4519-9742-CEDE11E9D24E}">
      <dgm:prSet/>
      <dgm:spPr/>
      <dgm:t>
        <a:bodyPr/>
        <a:lstStyle/>
        <a:p>
          <a:endParaRPr lang="ru-RU"/>
        </a:p>
      </dgm:t>
    </dgm:pt>
    <dgm:pt modelId="{997CF0EC-CBE8-4B72-B37F-821102597AA4}" type="sibTrans" cxnId="{E887FA15-5D2A-4519-9742-CEDE11E9D24E}">
      <dgm:prSet/>
      <dgm:spPr/>
      <dgm:t>
        <a:bodyPr/>
        <a:lstStyle/>
        <a:p>
          <a:endParaRPr lang="ru-RU"/>
        </a:p>
      </dgm:t>
    </dgm:pt>
    <dgm:pt modelId="{E32BF715-F173-4F5B-AE2C-D4A9927F6710}">
      <dgm:prSet phldrT="[Текст]" custT="1"/>
      <dgm:spPr/>
      <dgm:t>
        <a:bodyPr/>
        <a:lstStyle/>
        <a:p>
          <a:r>
            <a:rPr lang="ru-RU" sz="3200" dirty="0" smtClean="0"/>
            <a:t>- 51 921</a:t>
          </a:r>
          <a:endParaRPr lang="ru-RU" sz="3200" dirty="0"/>
        </a:p>
      </dgm:t>
    </dgm:pt>
    <dgm:pt modelId="{CCD8ED26-A488-4971-8DEC-175A54CB8F5D}" type="parTrans" cxnId="{5906D1BF-9E62-44BA-A930-FA944DB73593}">
      <dgm:prSet/>
      <dgm:spPr/>
      <dgm:t>
        <a:bodyPr/>
        <a:lstStyle/>
        <a:p>
          <a:endParaRPr lang="ru-RU"/>
        </a:p>
      </dgm:t>
    </dgm:pt>
    <dgm:pt modelId="{6E4CA824-AB7D-47C9-AD56-CA30D41000D2}" type="sibTrans" cxnId="{5906D1BF-9E62-44BA-A930-FA944DB73593}">
      <dgm:prSet/>
      <dgm:spPr/>
      <dgm:t>
        <a:bodyPr/>
        <a:lstStyle/>
        <a:p>
          <a:endParaRPr lang="ru-RU"/>
        </a:p>
      </dgm:t>
    </dgm:pt>
    <dgm:pt modelId="{21A72622-0635-41B3-AF82-94C0BEDDE415}">
      <dgm:prSet phldrT="[Текст]" custT="1"/>
      <dgm:spPr/>
      <dgm:t>
        <a:bodyPr/>
        <a:lstStyle/>
        <a:p>
          <a:r>
            <a:rPr lang="ru-RU" sz="3200" dirty="0" smtClean="0"/>
            <a:t>7 725 546</a:t>
          </a:r>
          <a:endParaRPr lang="ru-RU" sz="3200" dirty="0"/>
        </a:p>
      </dgm:t>
    </dgm:pt>
    <dgm:pt modelId="{8370EF1C-14B9-4832-A9D0-3EF2B2EDC6DB}" type="sibTrans" cxnId="{D6797829-E0D9-43FC-AC39-4DC28A792C57}">
      <dgm:prSet/>
      <dgm:spPr/>
      <dgm:t>
        <a:bodyPr/>
        <a:lstStyle/>
        <a:p>
          <a:endParaRPr lang="ru-RU"/>
        </a:p>
      </dgm:t>
    </dgm:pt>
    <dgm:pt modelId="{DABEFA8A-163C-4156-9C2D-DF1D11F9837C}" type="parTrans" cxnId="{D6797829-E0D9-43FC-AC39-4DC28A792C57}">
      <dgm:prSet/>
      <dgm:spPr/>
      <dgm:t>
        <a:bodyPr/>
        <a:lstStyle/>
        <a:p>
          <a:endParaRPr lang="ru-RU"/>
        </a:p>
      </dgm:t>
    </dgm:pt>
    <dgm:pt modelId="{DF60C5B3-5CC4-4F74-90C2-1D261FE06AC9}" type="pres">
      <dgm:prSet presAssocID="{A346FD85-996F-4D32-8537-F22C2CE5A1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F35F85-AB07-4AB0-8BFE-51719C9FA97D}" type="pres">
      <dgm:prSet presAssocID="{C891C751-0AC5-41E0-A176-43D35785B354}" presName="linNode" presStyleCnt="0"/>
      <dgm:spPr/>
    </dgm:pt>
    <dgm:pt modelId="{B66A6912-0352-4EDA-AAAB-47353956BE92}" type="pres">
      <dgm:prSet presAssocID="{C891C751-0AC5-41E0-A176-43D35785B35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8149B0-2BD2-4FAE-B74E-D45D548CB728}" type="pres">
      <dgm:prSet presAssocID="{C891C751-0AC5-41E0-A176-43D35785B35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6656F-EBEE-48E4-8CE2-4ED817593795}" type="pres">
      <dgm:prSet presAssocID="{C523D6C5-B1F9-4FAC-A227-8055359D0C11}" presName="sp" presStyleCnt="0"/>
      <dgm:spPr/>
    </dgm:pt>
    <dgm:pt modelId="{69D30869-CAFA-4C19-A281-0480FD770A94}" type="pres">
      <dgm:prSet presAssocID="{52F0CBC9-23EF-45BB-92E0-9F94D3920BEB}" presName="linNode" presStyleCnt="0"/>
      <dgm:spPr/>
    </dgm:pt>
    <dgm:pt modelId="{8D465B00-BB28-4C81-8754-65C9D5D029A2}" type="pres">
      <dgm:prSet presAssocID="{52F0CBC9-23EF-45BB-92E0-9F94D3920BE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386F09-39BC-43B2-9AB9-8AFDE22447FA}" type="pres">
      <dgm:prSet presAssocID="{52F0CBC9-23EF-45BB-92E0-9F94D3920BE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7A2E51-5FEC-41C0-B8D8-8A809BA1CF53}" type="pres">
      <dgm:prSet presAssocID="{402D645D-E149-4BB3-990F-B1C4E6C4DECC}" presName="sp" presStyleCnt="0"/>
      <dgm:spPr/>
    </dgm:pt>
    <dgm:pt modelId="{786301BB-5A01-4E6C-B2B5-558982EEFE69}" type="pres">
      <dgm:prSet presAssocID="{89F7CDDA-B520-4711-8AA9-769056AF6A1A}" presName="linNode" presStyleCnt="0"/>
      <dgm:spPr/>
    </dgm:pt>
    <dgm:pt modelId="{D769D617-952B-461B-B970-F8F027416D80}" type="pres">
      <dgm:prSet presAssocID="{89F7CDDA-B520-4711-8AA9-769056AF6A1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06E6AE-105A-471C-BC65-83F7EF3AAE6C}" type="pres">
      <dgm:prSet presAssocID="{89F7CDDA-B520-4711-8AA9-769056AF6A1A}" presName="descendantText" presStyleLbl="alignAccFollowNode1" presStyleIdx="2" presStyleCnt="3" custLinFactNeighborX="-2707" custLinFactNeighborY="-21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797829-E0D9-43FC-AC39-4DC28A792C57}" srcId="{C891C751-0AC5-41E0-A176-43D35785B354}" destId="{21A72622-0635-41B3-AF82-94C0BEDDE415}" srcOrd="0" destOrd="0" parTransId="{DABEFA8A-163C-4156-9C2D-DF1D11F9837C}" sibTransId="{8370EF1C-14B9-4832-A9D0-3EF2B2EDC6DB}"/>
    <dgm:cxn modelId="{4CCA4348-7B9F-459B-9E53-676B0B924DDD}" srcId="{A346FD85-996F-4D32-8537-F22C2CE5A17D}" destId="{52F0CBC9-23EF-45BB-92E0-9F94D3920BEB}" srcOrd="1" destOrd="0" parTransId="{BE722B48-3EF4-4CB9-83EE-0BC1A35358F3}" sibTransId="{402D645D-E149-4BB3-990F-B1C4E6C4DECC}"/>
    <dgm:cxn modelId="{7C6A0384-51B6-4AD5-B31A-E8B43B0006B2}" srcId="{52F0CBC9-23EF-45BB-92E0-9F94D3920BEB}" destId="{AF1A8057-FA77-4643-ADF9-0E03B574B587}" srcOrd="0" destOrd="0" parTransId="{9F529F46-F571-42D8-A9B1-E39DE58B0F27}" sibTransId="{CB9A68ED-D085-46C8-8F53-B695DDBCF938}"/>
    <dgm:cxn modelId="{5906D1BF-9E62-44BA-A930-FA944DB73593}" srcId="{89F7CDDA-B520-4711-8AA9-769056AF6A1A}" destId="{E32BF715-F173-4F5B-AE2C-D4A9927F6710}" srcOrd="0" destOrd="0" parTransId="{CCD8ED26-A488-4971-8DEC-175A54CB8F5D}" sibTransId="{6E4CA824-AB7D-47C9-AD56-CA30D41000D2}"/>
    <dgm:cxn modelId="{64A6FE88-0756-4C0E-8A30-6ED8CC6AA6DD}" type="presOf" srcId="{AF1A8057-FA77-4643-ADF9-0E03B574B587}" destId="{7F386F09-39BC-43B2-9AB9-8AFDE22447FA}" srcOrd="0" destOrd="0" presId="urn:microsoft.com/office/officeart/2005/8/layout/vList5"/>
    <dgm:cxn modelId="{E5FDE978-C19D-487D-9248-A3558AFA4EFA}" type="presOf" srcId="{A346FD85-996F-4D32-8537-F22C2CE5A17D}" destId="{DF60C5B3-5CC4-4F74-90C2-1D261FE06AC9}" srcOrd="0" destOrd="0" presId="urn:microsoft.com/office/officeart/2005/8/layout/vList5"/>
    <dgm:cxn modelId="{47340110-67DF-4C4B-8F8F-81886ED51092}" type="presOf" srcId="{89F7CDDA-B520-4711-8AA9-769056AF6A1A}" destId="{D769D617-952B-461B-B970-F8F027416D80}" srcOrd="0" destOrd="0" presId="urn:microsoft.com/office/officeart/2005/8/layout/vList5"/>
    <dgm:cxn modelId="{0CCDF5AA-6AAF-4DE7-9E58-60366FBB044F}" type="presOf" srcId="{C891C751-0AC5-41E0-A176-43D35785B354}" destId="{B66A6912-0352-4EDA-AAAB-47353956BE92}" srcOrd="0" destOrd="0" presId="urn:microsoft.com/office/officeart/2005/8/layout/vList5"/>
    <dgm:cxn modelId="{E887FA15-5D2A-4519-9742-CEDE11E9D24E}" srcId="{A346FD85-996F-4D32-8537-F22C2CE5A17D}" destId="{89F7CDDA-B520-4711-8AA9-769056AF6A1A}" srcOrd="2" destOrd="0" parTransId="{448A2733-9417-4D03-8809-3B963B608983}" sibTransId="{997CF0EC-CBE8-4B72-B37F-821102597AA4}"/>
    <dgm:cxn modelId="{56E22EAB-F2DE-43AB-AC7F-4CDDFEB7C881}" type="presOf" srcId="{21A72622-0635-41B3-AF82-94C0BEDDE415}" destId="{BE8149B0-2BD2-4FAE-B74E-D45D548CB728}" srcOrd="0" destOrd="0" presId="urn:microsoft.com/office/officeart/2005/8/layout/vList5"/>
    <dgm:cxn modelId="{12C94E14-63D2-4E38-92DB-E5CB00DD5BA0}" srcId="{A346FD85-996F-4D32-8537-F22C2CE5A17D}" destId="{C891C751-0AC5-41E0-A176-43D35785B354}" srcOrd="0" destOrd="0" parTransId="{D9AAFFBB-B171-4A3F-9EB2-667E83224F6D}" sibTransId="{C523D6C5-B1F9-4FAC-A227-8055359D0C11}"/>
    <dgm:cxn modelId="{C7A75FC5-00F7-4333-8416-09A321586F29}" type="presOf" srcId="{52F0CBC9-23EF-45BB-92E0-9F94D3920BEB}" destId="{8D465B00-BB28-4C81-8754-65C9D5D029A2}" srcOrd="0" destOrd="0" presId="urn:microsoft.com/office/officeart/2005/8/layout/vList5"/>
    <dgm:cxn modelId="{C6F84971-BAD9-4730-9768-C654CF66E942}" type="presOf" srcId="{E32BF715-F173-4F5B-AE2C-D4A9927F6710}" destId="{8606E6AE-105A-471C-BC65-83F7EF3AAE6C}" srcOrd="0" destOrd="0" presId="urn:microsoft.com/office/officeart/2005/8/layout/vList5"/>
    <dgm:cxn modelId="{160DD183-C953-4A7C-83EF-5C0381009EC1}" type="presParOf" srcId="{DF60C5B3-5CC4-4F74-90C2-1D261FE06AC9}" destId="{80F35F85-AB07-4AB0-8BFE-51719C9FA97D}" srcOrd="0" destOrd="0" presId="urn:microsoft.com/office/officeart/2005/8/layout/vList5"/>
    <dgm:cxn modelId="{454059F0-C727-4692-87EE-B7096F4C5C27}" type="presParOf" srcId="{80F35F85-AB07-4AB0-8BFE-51719C9FA97D}" destId="{B66A6912-0352-4EDA-AAAB-47353956BE92}" srcOrd="0" destOrd="0" presId="urn:microsoft.com/office/officeart/2005/8/layout/vList5"/>
    <dgm:cxn modelId="{FFA6BC86-A104-4F10-AC23-1D94F3478064}" type="presParOf" srcId="{80F35F85-AB07-4AB0-8BFE-51719C9FA97D}" destId="{BE8149B0-2BD2-4FAE-B74E-D45D548CB728}" srcOrd="1" destOrd="0" presId="urn:microsoft.com/office/officeart/2005/8/layout/vList5"/>
    <dgm:cxn modelId="{C4B10169-AE6B-4076-B19C-93F25140C0EC}" type="presParOf" srcId="{DF60C5B3-5CC4-4F74-90C2-1D261FE06AC9}" destId="{4EA6656F-EBEE-48E4-8CE2-4ED817593795}" srcOrd="1" destOrd="0" presId="urn:microsoft.com/office/officeart/2005/8/layout/vList5"/>
    <dgm:cxn modelId="{8D89450E-44D0-4C1F-8241-658E20343EE2}" type="presParOf" srcId="{DF60C5B3-5CC4-4F74-90C2-1D261FE06AC9}" destId="{69D30869-CAFA-4C19-A281-0480FD770A94}" srcOrd="2" destOrd="0" presId="urn:microsoft.com/office/officeart/2005/8/layout/vList5"/>
    <dgm:cxn modelId="{91C6AF33-B44F-414F-90E4-A42A2FCD9F04}" type="presParOf" srcId="{69D30869-CAFA-4C19-A281-0480FD770A94}" destId="{8D465B00-BB28-4C81-8754-65C9D5D029A2}" srcOrd="0" destOrd="0" presId="urn:microsoft.com/office/officeart/2005/8/layout/vList5"/>
    <dgm:cxn modelId="{8B05CEAF-C04F-4023-A2E8-AB3CAB08537F}" type="presParOf" srcId="{69D30869-CAFA-4C19-A281-0480FD770A94}" destId="{7F386F09-39BC-43B2-9AB9-8AFDE22447FA}" srcOrd="1" destOrd="0" presId="urn:microsoft.com/office/officeart/2005/8/layout/vList5"/>
    <dgm:cxn modelId="{05D0C1B3-249B-456B-82AD-02AF8473473B}" type="presParOf" srcId="{DF60C5B3-5CC4-4F74-90C2-1D261FE06AC9}" destId="{A67A2E51-5FEC-41C0-B8D8-8A809BA1CF53}" srcOrd="3" destOrd="0" presId="urn:microsoft.com/office/officeart/2005/8/layout/vList5"/>
    <dgm:cxn modelId="{AC90D8C6-CDAF-4DB1-AB68-76CDEBDD13DA}" type="presParOf" srcId="{DF60C5B3-5CC4-4F74-90C2-1D261FE06AC9}" destId="{786301BB-5A01-4E6C-B2B5-558982EEFE69}" srcOrd="4" destOrd="0" presId="urn:microsoft.com/office/officeart/2005/8/layout/vList5"/>
    <dgm:cxn modelId="{8E2FBD20-E732-453D-86F0-C262FDEE5EF5}" type="presParOf" srcId="{786301BB-5A01-4E6C-B2B5-558982EEFE69}" destId="{D769D617-952B-461B-B970-F8F027416D80}" srcOrd="0" destOrd="0" presId="urn:microsoft.com/office/officeart/2005/8/layout/vList5"/>
    <dgm:cxn modelId="{3C0C572B-2D63-4C2D-AF8E-C53E446FF6F5}" type="presParOf" srcId="{786301BB-5A01-4E6C-B2B5-558982EEFE69}" destId="{8606E6AE-105A-471C-BC65-83F7EF3AAE6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487DA7-D370-4105-A717-DD99D8E88821}" type="doc">
      <dgm:prSet loTypeId="urn:microsoft.com/office/officeart/2005/8/layout/vList6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957C4B-BABA-49E7-83A4-88D15FD99795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accent6"/>
              </a:solidFill>
            </a:rPr>
            <a:t>План на </a:t>
          </a:r>
        </a:p>
        <a:p>
          <a:pPr algn="ctr"/>
          <a:r>
            <a:rPr lang="ru-RU" dirty="0" smtClean="0">
              <a:solidFill>
                <a:schemeClr val="accent6"/>
              </a:solidFill>
            </a:rPr>
            <a:t>2014 год</a:t>
          </a:r>
          <a:endParaRPr lang="ru-RU" dirty="0">
            <a:solidFill>
              <a:schemeClr val="accent6"/>
            </a:solidFill>
          </a:endParaRPr>
        </a:p>
      </dgm:t>
    </dgm:pt>
    <dgm:pt modelId="{31BE1108-E54D-4B9C-8062-C547D7759C35}" type="parTrans" cxnId="{8CEE8588-B01E-4438-BDA8-AB66432A2685}">
      <dgm:prSet/>
      <dgm:spPr/>
      <dgm:t>
        <a:bodyPr/>
        <a:lstStyle/>
        <a:p>
          <a:endParaRPr lang="ru-RU">
            <a:solidFill>
              <a:schemeClr val="accent6"/>
            </a:solidFill>
          </a:endParaRPr>
        </a:p>
      </dgm:t>
    </dgm:pt>
    <dgm:pt modelId="{4AE639DE-C824-4ED7-BDCA-0D2900B2163A}" type="sibTrans" cxnId="{8CEE8588-B01E-4438-BDA8-AB66432A2685}">
      <dgm:prSet/>
      <dgm:spPr/>
      <dgm:t>
        <a:bodyPr/>
        <a:lstStyle/>
        <a:p>
          <a:endParaRPr lang="ru-RU">
            <a:solidFill>
              <a:schemeClr val="accent6"/>
            </a:solidFill>
          </a:endParaRPr>
        </a:p>
      </dgm:t>
    </dgm:pt>
    <dgm:pt modelId="{3040F70B-177F-4C3A-8712-FD561C248DAD}">
      <dgm:prSet phldrT="[Текст]"/>
      <dgm:spPr/>
      <dgm:t>
        <a:bodyPr/>
        <a:lstStyle/>
        <a:p>
          <a:endParaRPr lang="ru-RU" dirty="0">
            <a:solidFill>
              <a:schemeClr val="accent6"/>
            </a:solidFill>
          </a:endParaRPr>
        </a:p>
      </dgm:t>
    </dgm:pt>
    <dgm:pt modelId="{AF4EE3E9-F56F-4777-971B-48B6B99D2F2A}" type="parTrans" cxnId="{03DDFDB8-EA54-4F6A-B98B-7FDAECE92B99}">
      <dgm:prSet/>
      <dgm:spPr/>
      <dgm:t>
        <a:bodyPr/>
        <a:lstStyle/>
        <a:p>
          <a:endParaRPr lang="ru-RU">
            <a:solidFill>
              <a:schemeClr val="accent6"/>
            </a:solidFill>
          </a:endParaRPr>
        </a:p>
      </dgm:t>
    </dgm:pt>
    <dgm:pt modelId="{BA655517-AD9A-4EBE-8EFA-F452408BD8E8}" type="sibTrans" cxnId="{03DDFDB8-EA54-4F6A-B98B-7FDAECE92B99}">
      <dgm:prSet/>
      <dgm:spPr/>
      <dgm:t>
        <a:bodyPr/>
        <a:lstStyle/>
        <a:p>
          <a:endParaRPr lang="ru-RU">
            <a:solidFill>
              <a:schemeClr val="accent6"/>
            </a:solidFill>
          </a:endParaRPr>
        </a:p>
      </dgm:t>
    </dgm:pt>
    <dgm:pt modelId="{A7AB58A1-D115-458D-A0CF-0AAC9D2FE4BF}">
      <dgm:prSet phldrT="[Текст]"/>
      <dgm:spPr/>
      <dgm:t>
        <a:bodyPr/>
        <a:lstStyle/>
        <a:p>
          <a:r>
            <a:rPr lang="ru-RU" dirty="0" smtClean="0">
              <a:solidFill>
                <a:schemeClr val="accent6"/>
              </a:solidFill>
            </a:rPr>
            <a:t>Факт за 2014 год</a:t>
          </a:r>
          <a:endParaRPr lang="ru-RU" dirty="0">
            <a:solidFill>
              <a:schemeClr val="accent6"/>
            </a:solidFill>
          </a:endParaRPr>
        </a:p>
      </dgm:t>
    </dgm:pt>
    <dgm:pt modelId="{E4453123-A391-421F-A19D-F69A11305A90}" type="parTrans" cxnId="{BBAF0ABA-8045-4691-B8B3-E73D95C31EC0}">
      <dgm:prSet/>
      <dgm:spPr/>
      <dgm:t>
        <a:bodyPr/>
        <a:lstStyle/>
        <a:p>
          <a:endParaRPr lang="ru-RU">
            <a:solidFill>
              <a:schemeClr val="accent6"/>
            </a:solidFill>
          </a:endParaRPr>
        </a:p>
      </dgm:t>
    </dgm:pt>
    <dgm:pt modelId="{5917FEFF-7B57-4E14-BFED-2B5E874BAD0C}" type="sibTrans" cxnId="{BBAF0ABA-8045-4691-B8B3-E73D95C31EC0}">
      <dgm:prSet/>
      <dgm:spPr/>
      <dgm:t>
        <a:bodyPr/>
        <a:lstStyle/>
        <a:p>
          <a:endParaRPr lang="ru-RU">
            <a:solidFill>
              <a:schemeClr val="accent6"/>
            </a:solidFill>
          </a:endParaRPr>
        </a:p>
      </dgm:t>
    </dgm:pt>
    <dgm:pt modelId="{91B09F90-4FA8-4750-8DD7-177038B97666}">
      <dgm:prSet phldrT="[Текст]"/>
      <dgm:spPr/>
      <dgm:t>
        <a:bodyPr/>
        <a:lstStyle/>
        <a:p>
          <a:endParaRPr lang="ru-RU" dirty="0">
            <a:solidFill>
              <a:schemeClr val="accent6"/>
            </a:solidFill>
          </a:endParaRPr>
        </a:p>
      </dgm:t>
    </dgm:pt>
    <dgm:pt modelId="{BCE34298-47B0-4B5C-B1EE-8BA14B1D8219}" type="parTrans" cxnId="{2986D7C4-7B14-45D5-ADFE-AA1B2D94B926}">
      <dgm:prSet/>
      <dgm:spPr/>
      <dgm:t>
        <a:bodyPr/>
        <a:lstStyle/>
        <a:p>
          <a:endParaRPr lang="ru-RU">
            <a:solidFill>
              <a:schemeClr val="accent6"/>
            </a:solidFill>
          </a:endParaRPr>
        </a:p>
      </dgm:t>
    </dgm:pt>
    <dgm:pt modelId="{DA5DD00B-ED74-434C-A08F-366EC1C724BD}" type="sibTrans" cxnId="{2986D7C4-7B14-45D5-ADFE-AA1B2D94B926}">
      <dgm:prSet/>
      <dgm:spPr/>
      <dgm:t>
        <a:bodyPr/>
        <a:lstStyle/>
        <a:p>
          <a:endParaRPr lang="ru-RU">
            <a:solidFill>
              <a:schemeClr val="accent6"/>
            </a:solidFill>
          </a:endParaRPr>
        </a:p>
      </dgm:t>
    </dgm:pt>
    <dgm:pt modelId="{D4ED2FDE-491B-46A6-B500-34C371EAC2EA}">
      <dgm:prSet/>
      <dgm:spPr/>
      <dgm:t>
        <a:bodyPr/>
        <a:lstStyle/>
        <a:p>
          <a:r>
            <a:rPr lang="ru-RU" dirty="0" smtClean="0">
              <a:solidFill>
                <a:schemeClr val="accent6"/>
              </a:solidFill>
            </a:rPr>
            <a:t>Исполнение годовых плановых назначений</a:t>
          </a:r>
        </a:p>
      </dgm:t>
    </dgm:pt>
    <dgm:pt modelId="{46207625-49FF-42B2-A794-9D033303822E}" type="parTrans" cxnId="{0006EFBB-F87C-4FA4-9FE7-DF20F8B76C94}">
      <dgm:prSet/>
      <dgm:spPr/>
      <dgm:t>
        <a:bodyPr/>
        <a:lstStyle/>
        <a:p>
          <a:endParaRPr lang="ru-RU">
            <a:solidFill>
              <a:schemeClr val="accent6"/>
            </a:solidFill>
          </a:endParaRPr>
        </a:p>
      </dgm:t>
    </dgm:pt>
    <dgm:pt modelId="{033A122A-A7D9-4F1D-99EA-8A5B3E9A2413}" type="sibTrans" cxnId="{0006EFBB-F87C-4FA4-9FE7-DF20F8B76C94}">
      <dgm:prSet/>
      <dgm:spPr/>
      <dgm:t>
        <a:bodyPr/>
        <a:lstStyle/>
        <a:p>
          <a:endParaRPr lang="ru-RU">
            <a:solidFill>
              <a:schemeClr val="accent6"/>
            </a:solidFill>
          </a:endParaRPr>
        </a:p>
      </dgm:t>
    </dgm:pt>
    <dgm:pt modelId="{40268BF2-906D-4F94-8F05-1C65BA8DCF3A}" type="pres">
      <dgm:prSet presAssocID="{00487DA7-D370-4105-A717-DD99D8E8882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F2CB70E-8682-4A63-B3E3-8365A086C9F6}" type="pres">
      <dgm:prSet presAssocID="{D4957C4B-BABA-49E7-83A4-88D15FD99795}" presName="linNode" presStyleCnt="0"/>
      <dgm:spPr/>
    </dgm:pt>
    <dgm:pt modelId="{A432BA07-DBE9-4568-86D5-2E8B8B79419A}" type="pres">
      <dgm:prSet presAssocID="{D4957C4B-BABA-49E7-83A4-88D15FD99795}" presName="parentShp" presStyleLbl="node1" presStyleIdx="0" presStyleCnt="3" custScaleX="137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DECBE-6057-43EE-8C40-6855E46542B1}" type="pres">
      <dgm:prSet presAssocID="{D4957C4B-BABA-49E7-83A4-88D15FD99795}" presName="childShp" presStyleLbl="bgAccFollowNode1" presStyleIdx="0" presStyleCnt="3" custScaleX="28757" custScaleY="100369" custLinFactNeighborX="8065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D050B-F867-4F04-B4A2-9241D42EC58A}" type="pres">
      <dgm:prSet presAssocID="{4AE639DE-C824-4ED7-BDCA-0D2900B2163A}" presName="spacing" presStyleCnt="0"/>
      <dgm:spPr/>
    </dgm:pt>
    <dgm:pt modelId="{FBE27C8C-C8F2-49D7-9A75-3693D8CC1338}" type="pres">
      <dgm:prSet presAssocID="{A7AB58A1-D115-458D-A0CF-0AAC9D2FE4BF}" presName="linNode" presStyleCnt="0"/>
      <dgm:spPr/>
    </dgm:pt>
    <dgm:pt modelId="{1360BED6-CF69-4598-AFD1-2BD005EF594B}" type="pres">
      <dgm:prSet presAssocID="{A7AB58A1-D115-458D-A0CF-0AAC9D2FE4BF}" presName="parentShp" presStyleLbl="node1" presStyleIdx="1" presStyleCnt="3" custScaleX="139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1095B-F89A-4771-8E11-B9D189CB793B}" type="pres">
      <dgm:prSet presAssocID="{A7AB58A1-D115-458D-A0CF-0AAC9D2FE4BF}" presName="childShp" presStyleLbl="bgAccFollowNode1" presStyleIdx="1" presStyleCnt="3" custScaleX="26985" custLinFactNeighborX="5475" custLinFactNeighborY="-27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A301D6-F703-499D-A1E6-96FDCB0721F7}" type="pres">
      <dgm:prSet presAssocID="{5917FEFF-7B57-4E14-BFED-2B5E874BAD0C}" presName="spacing" presStyleCnt="0"/>
      <dgm:spPr/>
    </dgm:pt>
    <dgm:pt modelId="{2CFCCC85-8A03-4D9D-9FAD-5013F7FD2E05}" type="pres">
      <dgm:prSet presAssocID="{D4ED2FDE-491B-46A6-B500-34C371EAC2EA}" presName="linNode" presStyleCnt="0"/>
      <dgm:spPr/>
    </dgm:pt>
    <dgm:pt modelId="{5F113226-6FD4-45D5-8FB7-0B31C3BDD18B}" type="pres">
      <dgm:prSet presAssocID="{D4ED2FDE-491B-46A6-B500-34C371EAC2EA}" presName="parentShp" presStyleLbl="node1" presStyleIdx="2" presStyleCnt="3" custScaleX="140481" custLinFactNeighborX="3333" custLinFactNeighborY="-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A68B8-5419-443C-A229-52C51AB4FD3D}" type="pres">
      <dgm:prSet presAssocID="{D4ED2FDE-491B-46A6-B500-34C371EAC2EA}" presName="childShp" presStyleLbl="bgAccFollowNode1" presStyleIdx="2" presStyleCnt="3" custScaleX="33015" custLinFactY="12434" custLinFactNeighborX="9520" custLinFactNeighborY="100000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03DDFDB8-EA54-4F6A-B98B-7FDAECE92B99}" srcId="{D4957C4B-BABA-49E7-83A4-88D15FD99795}" destId="{3040F70B-177F-4C3A-8712-FD561C248DAD}" srcOrd="0" destOrd="0" parTransId="{AF4EE3E9-F56F-4777-971B-48B6B99D2F2A}" sibTransId="{BA655517-AD9A-4EBE-8EFA-F452408BD8E8}"/>
    <dgm:cxn modelId="{2986D7C4-7B14-45D5-ADFE-AA1B2D94B926}" srcId="{A7AB58A1-D115-458D-A0CF-0AAC9D2FE4BF}" destId="{91B09F90-4FA8-4750-8DD7-177038B97666}" srcOrd="0" destOrd="0" parTransId="{BCE34298-47B0-4B5C-B1EE-8BA14B1D8219}" sibTransId="{DA5DD00B-ED74-434C-A08F-366EC1C724BD}"/>
    <dgm:cxn modelId="{EBDFDBDC-C58D-4A83-BE04-10F84A89039E}" type="presOf" srcId="{00487DA7-D370-4105-A717-DD99D8E88821}" destId="{40268BF2-906D-4F94-8F05-1C65BA8DCF3A}" srcOrd="0" destOrd="0" presId="urn:microsoft.com/office/officeart/2005/8/layout/vList6"/>
    <dgm:cxn modelId="{BBAF0ABA-8045-4691-B8B3-E73D95C31EC0}" srcId="{00487DA7-D370-4105-A717-DD99D8E88821}" destId="{A7AB58A1-D115-458D-A0CF-0AAC9D2FE4BF}" srcOrd="1" destOrd="0" parTransId="{E4453123-A391-421F-A19D-F69A11305A90}" sibTransId="{5917FEFF-7B57-4E14-BFED-2B5E874BAD0C}"/>
    <dgm:cxn modelId="{40A5A5D5-3A15-4920-8F1E-409F866690DB}" type="presOf" srcId="{D4957C4B-BABA-49E7-83A4-88D15FD99795}" destId="{A432BA07-DBE9-4568-86D5-2E8B8B79419A}" srcOrd="0" destOrd="0" presId="urn:microsoft.com/office/officeart/2005/8/layout/vList6"/>
    <dgm:cxn modelId="{6BAD1B6B-C7CB-470C-9EEC-E9C3A72B5F16}" type="presOf" srcId="{91B09F90-4FA8-4750-8DD7-177038B97666}" destId="{1501095B-F89A-4771-8E11-B9D189CB793B}" srcOrd="0" destOrd="0" presId="urn:microsoft.com/office/officeart/2005/8/layout/vList6"/>
    <dgm:cxn modelId="{0006EFBB-F87C-4FA4-9FE7-DF20F8B76C94}" srcId="{00487DA7-D370-4105-A717-DD99D8E88821}" destId="{D4ED2FDE-491B-46A6-B500-34C371EAC2EA}" srcOrd="2" destOrd="0" parTransId="{46207625-49FF-42B2-A794-9D033303822E}" sibTransId="{033A122A-A7D9-4F1D-99EA-8A5B3E9A2413}"/>
    <dgm:cxn modelId="{897A2928-D452-43EA-90BF-6C12DE4E136E}" type="presOf" srcId="{A7AB58A1-D115-458D-A0CF-0AAC9D2FE4BF}" destId="{1360BED6-CF69-4598-AFD1-2BD005EF594B}" srcOrd="0" destOrd="0" presId="urn:microsoft.com/office/officeart/2005/8/layout/vList6"/>
    <dgm:cxn modelId="{89CDEEB0-5F93-4F7F-9AA6-75C44524C7E8}" type="presOf" srcId="{D4ED2FDE-491B-46A6-B500-34C371EAC2EA}" destId="{5F113226-6FD4-45D5-8FB7-0B31C3BDD18B}" srcOrd="0" destOrd="0" presId="urn:microsoft.com/office/officeart/2005/8/layout/vList6"/>
    <dgm:cxn modelId="{8CEE8588-B01E-4438-BDA8-AB66432A2685}" srcId="{00487DA7-D370-4105-A717-DD99D8E88821}" destId="{D4957C4B-BABA-49E7-83A4-88D15FD99795}" srcOrd="0" destOrd="0" parTransId="{31BE1108-E54D-4B9C-8062-C547D7759C35}" sibTransId="{4AE639DE-C824-4ED7-BDCA-0D2900B2163A}"/>
    <dgm:cxn modelId="{7E071C39-622E-4425-B626-6473FA235E3D}" type="presOf" srcId="{3040F70B-177F-4C3A-8712-FD561C248DAD}" destId="{B67DECBE-6057-43EE-8C40-6855E46542B1}" srcOrd="0" destOrd="0" presId="urn:microsoft.com/office/officeart/2005/8/layout/vList6"/>
    <dgm:cxn modelId="{BEB01B28-0378-4C27-AF44-B8572B2A358D}" type="presParOf" srcId="{40268BF2-906D-4F94-8F05-1C65BA8DCF3A}" destId="{CF2CB70E-8682-4A63-B3E3-8365A086C9F6}" srcOrd="0" destOrd="0" presId="urn:microsoft.com/office/officeart/2005/8/layout/vList6"/>
    <dgm:cxn modelId="{CDF6735E-7124-4868-A786-04AE75754825}" type="presParOf" srcId="{CF2CB70E-8682-4A63-B3E3-8365A086C9F6}" destId="{A432BA07-DBE9-4568-86D5-2E8B8B79419A}" srcOrd="0" destOrd="0" presId="urn:microsoft.com/office/officeart/2005/8/layout/vList6"/>
    <dgm:cxn modelId="{10C7DA0E-B033-4301-A5ED-5FEC4219BCEC}" type="presParOf" srcId="{CF2CB70E-8682-4A63-B3E3-8365A086C9F6}" destId="{B67DECBE-6057-43EE-8C40-6855E46542B1}" srcOrd="1" destOrd="0" presId="urn:microsoft.com/office/officeart/2005/8/layout/vList6"/>
    <dgm:cxn modelId="{1EDB0A6B-524A-4295-9058-2F6C11E85B83}" type="presParOf" srcId="{40268BF2-906D-4F94-8F05-1C65BA8DCF3A}" destId="{3C2D050B-F867-4F04-B4A2-9241D42EC58A}" srcOrd="1" destOrd="0" presId="urn:microsoft.com/office/officeart/2005/8/layout/vList6"/>
    <dgm:cxn modelId="{89D38DB1-6EC4-44D8-BCCF-D3C41ED6B2DD}" type="presParOf" srcId="{40268BF2-906D-4F94-8F05-1C65BA8DCF3A}" destId="{FBE27C8C-C8F2-49D7-9A75-3693D8CC1338}" srcOrd="2" destOrd="0" presId="urn:microsoft.com/office/officeart/2005/8/layout/vList6"/>
    <dgm:cxn modelId="{3723DE28-9FE6-4DA9-89AC-2E2ED2761797}" type="presParOf" srcId="{FBE27C8C-C8F2-49D7-9A75-3693D8CC1338}" destId="{1360BED6-CF69-4598-AFD1-2BD005EF594B}" srcOrd="0" destOrd="0" presId="urn:microsoft.com/office/officeart/2005/8/layout/vList6"/>
    <dgm:cxn modelId="{C25A3E2D-280E-45BA-A401-C9FCDD40985A}" type="presParOf" srcId="{FBE27C8C-C8F2-49D7-9A75-3693D8CC1338}" destId="{1501095B-F89A-4771-8E11-B9D189CB793B}" srcOrd="1" destOrd="0" presId="urn:microsoft.com/office/officeart/2005/8/layout/vList6"/>
    <dgm:cxn modelId="{29FD36DE-6088-4FC6-977B-F467E8BA8E4C}" type="presParOf" srcId="{40268BF2-906D-4F94-8F05-1C65BA8DCF3A}" destId="{B1A301D6-F703-499D-A1E6-96FDCB0721F7}" srcOrd="3" destOrd="0" presId="urn:microsoft.com/office/officeart/2005/8/layout/vList6"/>
    <dgm:cxn modelId="{8F303C30-97BD-401A-849D-8CBF7ACA9E9A}" type="presParOf" srcId="{40268BF2-906D-4F94-8F05-1C65BA8DCF3A}" destId="{2CFCCC85-8A03-4D9D-9FAD-5013F7FD2E05}" srcOrd="4" destOrd="0" presId="urn:microsoft.com/office/officeart/2005/8/layout/vList6"/>
    <dgm:cxn modelId="{9B61636C-EE57-4C6C-92F5-FB302AACD4DE}" type="presParOf" srcId="{2CFCCC85-8A03-4D9D-9FAD-5013F7FD2E05}" destId="{5F113226-6FD4-45D5-8FB7-0B31C3BDD18B}" srcOrd="0" destOrd="0" presId="urn:microsoft.com/office/officeart/2005/8/layout/vList6"/>
    <dgm:cxn modelId="{53306086-79D5-476D-BC75-620DA7E02D47}" type="presParOf" srcId="{2CFCCC85-8A03-4D9D-9FAD-5013F7FD2E05}" destId="{9C3A68B8-5419-443C-A229-52C51AB4FD3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8149B0-2BD2-4FAE-B74E-D45D548CB728}">
      <dsp:nvSpPr>
        <dsp:cNvPr id="0" name=""/>
        <dsp:cNvSpPr/>
      </dsp:nvSpPr>
      <dsp:spPr>
        <a:xfrm rot="5400000">
          <a:off x="3621404" y="-1293891"/>
          <a:ext cx="1047750" cy="390144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7 725 546</a:t>
          </a:r>
          <a:endParaRPr lang="ru-RU" sz="3200" kern="1200" dirty="0"/>
        </a:p>
      </dsp:txBody>
      <dsp:txXfrm rot="5400000">
        <a:off x="3621404" y="-1293891"/>
        <a:ext cx="1047750" cy="3901440"/>
      </dsp:txXfrm>
    </dsp:sp>
    <dsp:sp modelId="{B66A6912-0352-4EDA-AAAB-47353956BE92}">
      <dsp:nvSpPr>
        <dsp:cNvPr id="0" name=""/>
        <dsp:cNvSpPr/>
      </dsp:nvSpPr>
      <dsp:spPr>
        <a:xfrm>
          <a:off x="0" y="1984"/>
          <a:ext cx="2194560" cy="1309687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Доходы</a:t>
          </a:r>
          <a:endParaRPr lang="ru-RU" sz="3200" kern="1200" dirty="0"/>
        </a:p>
      </dsp:txBody>
      <dsp:txXfrm>
        <a:off x="0" y="1984"/>
        <a:ext cx="2194560" cy="1309687"/>
      </dsp:txXfrm>
    </dsp:sp>
    <dsp:sp modelId="{7F386F09-39BC-43B2-9AB9-8AFDE22447FA}">
      <dsp:nvSpPr>
        <dsp:cNvPr id="0" name=""/>
        <dsp:cNvSpPr/>
      </dsp:nvSpPr>
      <dsp:spPr>
        <a:xfrm rot="5400000">
          <a:off x="3621405" y="81279"/>
          <a:ext cx="1047750" cy="390144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7 777 467</a:t>
          </a:r>
          <a:endParaRPr lang="ru-RU" sz="3200" kern="1200" dirty="0"/>
        </a:p>
      </dsp:txBody>
      <dsp:txXfrm rot="5400000">
        <a:off x="3621405" y="81279"/>
        <a:ext cx="1047750" cy="3901440"/>
      </dsp:txXfrm>
    </dsp:sp>
    <dsp:sp modelId="{8D465B00-BB28-4C81-8754-65C9D5D029A2}">
      <dsp:nvSpPr>
        <dsp:cNvPr id="0" name=""/>
        <dsp:cNvSpPr/>
      </dsp:nvSpPr>
      <dsp:spPr>
        <a:xfrm>
          <a:off x="0" y="1377156"/>
          <a:ext cx="2194560" cy="1309687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Расходы</a:t>
          </a:r>
          <a:endParaRPr lang="ru-RU" sz="3200" kern="1200" dirty="0"/>
        </a:p>
      </dsp:txBody>
      <dsp:txXfrm>
        <a:off x="0" y="1377156"/>
        <a:ext cx="2194560" cy="1309687"/>
      </dsp:txXfrm>
    </dsp:sp>
    <dsp:sp modelId="{8606E6AE-105A-471C-BC65-83F7EF3AAE6C}">
      <dsp:nvSpPr>
        <dsp:cNvPr id="0" name=""/>
        <dsp:cNvSpPr/>
      </dsp:nvSpPr>
      <dsp:spPr>
        <a:xfrm rot="5400000">
          <a:off x="3561998" y="1229362"/>
          <a:ext cx="1047750" cy="390144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- 51 921</a:t>
          </a:r>
          <a:endParaRPr lang="ru-RU" sz="3200" kern="1200" dirty="0"/>
        </a:p>
      </dsp:txBody>
      <dsp:txXfrm rot="5400000">
        <a:off x="3561998" y="1229362"/>
        <a:ext cx="1047750" cy="3901440"/>
      </dsp:txXfrm>
    </dsp:sp>
    <dsp:sp modelId="{D769D617-952B-461B-B970-F8F027416D80}">
      <dsp:nvSpPr>
        <dsp:cNvPr id="0" name=""/>
        <dsp:cNvSpPr/>
      </dsp:nvSpPr>
      <dsp:spPr>
        <a:xfrm>
          <a:off x="0" y="2752328"/>
          <a:ext cx="2194560" cy="1309687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Дефицит</a:t>
          </a:r>
          <a:endParaRPr lang="ru-RU" sz="3200" kern="1200" dirty="0"/>
        </a:p>
      </dsp:txBody>
      <dsp:txXfrm>
        <a:off x="0" y="2752328"/>
        <a:ext cx="2194560" cy="130968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7DECBE-6057-43EE-8C40-6855E46542B1}">
      <dsp:nvSpPr>
        <dsp:cNvPr id="0" name=""/>
        <dsp:cNvSpPr/>
      </dsp:nvSpPr>
      <dsp:spPr>
        <a:xfrm>
          <a:off x="2571740" y="1057"/>
          <a:ext cx="615094" cy="1610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6500" kern="1200" dirty="0">
            <a:solidFill>
              <a:schemeClr val="accent6"/>
            </a:solidFill>
          </a:endParaRPr>
        </a:p>
      </dsp:txBody>
      <dsp:txXfrm>
        <a:off x="2571740" y="1057"/>
        <a:ext cx="615094" cy="1610765"/>
      </dsp:txXfrm>
    </dsp:sp>
    <dsp:sp modelId="{A432BA07-DBE9-4568-86D5-2E8B8B79419A}">
      <dsp:nvSpPr>
        <dsp:cNvPr id="0" name=""/>
        <dsp:cNvSpPr/>
      </dsp:nvSpPr>
      <dsp:spPr>
        <a:xfrm>
          <a:off x="500037" y="4018"/>
          <a:ext cx="1956699" cy="16048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accent6"/>
              </a:solidFill>
            </a:rPr>
            <a:t>План на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accent6"/>
              </a:solidFill>
            </a:rPr>
            <a:t>2014 год</a:t>
          </a:r>
          <a:endParaRPr lang="ru-RU" sz="2200" kern="1200" dirty="0">
            <a:solidFill>
              <a:schemeClr val="accent6"/>
            </a:solidFill>
          </a:endParaRPr>
        </a:p>
      </dsp:txBody>
      <dsp:txXfrm>
        <a:off x="500037" y="4018"/>
        <a:ext cx="1956699" cy="1604843"/>
      </dsp:txXfrm>
    </dsp:sp>
    <dsp:sp modelId="{1501095B-F89A-4771-8E11-B9D189CB793B}">
      <dsp:nvSpPr>
        <dsp:cNvPr id="0" name=""/>
        <dsp:cNvSpPr/>
      </dsp:nvSpPr>
      <dsp:spPr>
        <a:xfrm>
          <a:off x="2571734" y="1728655"/>
          <a:ext cx="578321" cy="1604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7465" tIns="37465" rIns="37465" bIns="37465" numCol="1" spcCol="1270" anchor="t" anchorCtr="0">
          <a:noAutofit/>
        </a:bodyPr>
        <a:lstStyle/>
        <a:p>
          <a:pPr marL="285750" lvl="1" indent="-285750" algn="l" defTabSz="2622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900" kern="1200" dirty="0">
            <a:solidFill>
              <a:schemeClr val="accent6"/>
            </a:solidFill>
          </a:endParaRPr>
        </a:p>
      </dsp:txBody>
      <dsp:txXfrm>
        <a:off x="2571734" y="1728655"/>
        <a:ext cx="578321" cy="1604843"/>
      </dsp:txXfrm>
    </dsp:sp>
    <dsp:sp modelId="{1360BED6-CF69-4598-AFD1-2BD005EF594B}">
      <dsp:nvSpPr>
        <dsp:cNvPr id="0" name=""/>
        <dsp:cNvSpPr/>
      </dsp:nvSpPr>
      <dsp:spPr>
        <a:xfrm>
          <a:off x="500036" y="1772307"/>
          <a:ext cx="1993473" cy="16048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accent6"/>
              </a:solidFill>
            </a:rPr>
            <a:t>Факт за 2014 год</a:t>
          </a:r>
          <a:endParaRPr lang="ru-RU" sz="2200" kern="1200" dirty="0">
            <a:solidFill>
              <a:schemeClr val="accent6"/>
            </a:solidFill>
          </a:endParaRPr>
        </a:p>
      </dsp:txBody>
      <dsp:txXfrm>
        <a:off x="500036" y="1772307"/>
        <a:ext cx="1993473" cy="1604843"/>
      </dsp:txXfrm>
    </dsp:sp>
    <dsp:sp modelId="{9C3A68B8-5419-443C-A229-52C51AB4FD3D}">
      <dsp:nvSpPr>
        <dsp:cNvPr id="0" name=""/>
        <dsp:cNvSpPr/>
      </dsp:nvSpPr>
      <dsp:spPr>
        <a:xfrm>
          <a:off x="2571734" y="3538692"/>
          <a:ext cx="707551" cy="1604843"/>
        </a:xfrm>
        <a:prstGeom prst="rightArrow">
          <a:avLst>
            <a:gd name="adj1" fmla="val 75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F113226-6FD4-45D5-8FB7-0B31C3BDD18B}">
      <dsp:nvSpPr>
        <dsp:cNvPr id="0" name=""/>
        <dsp:cNvSpPr/>
      </dsp:nvSpPr>
      <dsp:spPr>
        <a:xfrm>
          <a:off x="500029" y="3535340"/>
          <a:ext cx="2007118" cy="16048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accent6"/>
              </a:solidFill>
            </a:rPr>
            <a:t>Исполнение годовых плановых назначений</a:t>
          </a:r>
        </a:p>
      </dsp:txBody>
      <dsp:txXfrm>
        <a:off x="500029" y="3535340"/>
        <a:ext cx="2007118" cy="1604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0.1225</cdr:x>
      <cdr:y>0.16545</cdr:y>
    </cdr:from>
    <cdr:to>
      <cdr:x>0.27125</cdr:x>
      <cdr:y>0.24629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8112" y="736923"/>
          <a:ext cx="122413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0.11339</cdr:x>
      <cdr:y>0.30248</cdr:y>
    </cdr:from>
    <cdr:to>
      <cdr:x>0.27964</cdr:x>
      <cdr:y>0.38332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71600" y="1498488"/>
          <a:ext cx="1424588" cy="400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>
              <a:latin typeface="+mn-lt"/>
              <a:ea typeface="+mn-ea"/>
              <a:cs typeface="+mn-cs"/>
            </a:rPr>
            <a:t>7 </a:t>
          </a:r>
          <a:r>
            <a:rPr lang="ru-RU" sz="2000" dirty="0" smtClean="0">
              <a:latin typeface="+mn-lt"/>
              <a:ea typeface="+mn-ea"/>
              <a:cs typeface="+mn-cs"/>
            </a:rPr>
            <a:t>773 835</a:t>
          </a:r>
          <a:endParaRPr lang="ru-RU" sz="2000" b="1" dirty="0">
            <a:solidFill>
              <a:schemeClr val="accent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0.43749</cdr:x>
      <cdr:y>0.65047</cdr:y>
    </cdr:from>
    <cdr:to>
      <cdr:x>0.81828</cdr:x>
      <cdr:y>0.79482</cdr:y>
    </cdr:to>
    <cdr:sp macro="" textlink="">
      <cdr:nvSpPr>
        <cdr:cNvPr id="4" name="AutoShape 1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 rot="5400000">
          <a:off x="4845791" y="1651772"/>
          <a:ext cx="642943" cy="3133725"/>
        </a:xfrm>
        <a:prstGeom xmlns:a="http://schemas.openxmlformats.org/drawingml/2006/main" prst="rightArrow">
          <a:avLst>
            <a:gd name="adj1" fmla="val 50000"/>
            <a:gd name="adj2" fmla="val 25000"/>
          </a:avLst>
        </a:prstGeom>
        <a:solidFill xmlns:a="http://schemas.openxmlformats.org/drawingml/2006/main">
          <a:srgbClr val="4F81BD"/>
        </a:solidFill>
        <a:ln xmlns:a="http://schemas.openxmlformats.org/drawingml/2006/main" w="9525">
          <a:solidFill>
            <a:srgbClr val="EEECE1"/>
          </a:solidFill>
          <a:miter lim="800000"/>
          <a:headEnd/>
          <a:tailEnd/>
        </a:ln>
      </cdr:spPr>
      <cdr:txBody>
        <a:bodyPr xmlns:a="http://schemas.openxmlformats.org/drawingml/2006/main" wrap="none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9pPr>
        </a:lstStyle>
        <a:p xmlns:a="http://schemas.openxmlformats.org/drawingml/2006/main">
          <a:endParaRPr lang="ru-RU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0.48611</cdr:x>
      <cdr:y>0.02251</cdr:y>
    </cdr:from>
    <cdr:to>
      <cdr:x>0.81965</cdr:x>
      <cdr:y>0.22676</cdr:y>
    </cdr:to>
    <cdr:sp macro="" textlink="">
      <cdr:nvSpPr>
        <cdr:cNvPr id="2" name="Oval 18"/>
        <cdr:cNvSpPr>
          <a:spLocks xmlns:a="http://schemas.openxmlformats.org/drawingml/2006/main" noChangeArrowheads="1"/>
        </cdr:cNvSpPr>
      </cdr:nvSpPr>
      <cdr:spPr bwMode="blackWhite">
        <a:xfrm xmlns:a="http://schemas.openxmlformats.org/drawingml/2006/main">
          <a:off x="4357686" y="110222"/>
          <a:ext cx="2990016" cy="1000119"/>
        </a:xfrm>
        <a:prstGeom xmlns:a="http://schemas.openxmlformats.org/drawingml/2006/main" prst="ellipse">
          <a:avLst/>
        </a:prstGeom>
        <a:solidFill xmlns:a="http://schemas.openxmlformats.org/drawingml/2006/main">
          <a:srgbClr val="1F497D"/>
        </a:solidFill>
        <a:ln xmlns:a="http://schemas.openxmlformats.org/drawingml/2006/main" w="9525" algn="ctr">
          <a:solidFill>
            <a:srgbClr val="4A7EBB"/>
          </a:solidFill>
          <a:round/>
          <a:headEnd/>
          <a:tailEnd/>
        </a:ln>
        <a:effectLst xmlns:a="http://schemas.openxmlformats.org/drawingml/2006/main">
          <a:outerShdw dist="23000" dir="5400000" rotWithShape="0">
            <a:srgbClr val="000000">
              <a:alpha val="34999"/>
            </a:srgbClr>
          </a:outerShdw>
        </a:effectLst>
      </cdr:spPr>
      <cdr:txBody>
        <a:bodyPr xmlns:a="http://schemas.openxmlformats.org/drawingml/2006/main" lIns="0" rIns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r>
            <a:rPr lang="ru-RU" sz="1800" b="1" dirty="0" smtClean="0">
              <a:solidFill>
                <a:sysClr val="window" lastClr="FFFFFF"/>
              </a:solidFill>
              <a:latin typeface="Franklin Gothic Book" pitchFamily="34" charset="0"/>
              <a:ea typeface="Arial Unicode MS" pitchFamily="34" charset="-128"/>
              <a:cs typeface="Microsoft Sans Serif" pitchFamily="34" charset="0"/>
            </a:rPr>
            <a:t>или</a:t>
          </a:r>
          <a:r>
            <a:rPr lang="ru-RU" sz="2800" b="1" dirty="0" smtClean="0">
              <a:solidFill>
                <a:sysClr val="window" lastClr="FFFFFF"/>
              </a:solidFill>
              <a:latin typeface="Franklin Gothic Book" pitchFamily="34" charset="0"/>
              <a:ea typeface="Arial Unicode MS" pitchFamily="34" charset="-128"/>
              <a:cs typeface="Microsoft Sans Serif" pitchFamily="34" charset="0"/>
            </a:rPr>
            <a:t> </a:t>
          </a:r>
          <a:r>
            <a:rPr lang="en-US" sz="2800" b="1" dirty="0" smtClean="0">
              <a:solidFill>
                <a:sysClr val="window" lastClr="FFFFFF"/>
              </a:solidFill>
              <a:latin typeface="Franklin Gothic Book" pitchFamily="34" charset="0"/>
              <a:ea typeface="Arial Unicode MS" pitchFamily="34" charset="-128"/>
              <a:cs typeface="Microsoft Sans Serif" pitchFamily="34" charset="0"/>
            </a:rPr>
            <a:t> </a:t>
          </a:r>
          <a:r>
            <a:rPr lang="ru-RU" sz="3600" b="1" dirty="0" smtClean="0">
              <a:solidFill>
                <a:sysClr val="window" lastClr="FFFFFF"/>
              </a:solidFill>
              <a:latin typeface="Franklin Gothic Book" pitchFamily="34" charset="0"/>
              <a:ea typeface="Arial Unicode MS" pitchFamily="34" charset="-128"/>
              <a:cs typeface="Microsoft Sans Serif" pitchFamily="34" charset="0"/>
            </a:rPr>
            <a:t>32,9 %</a:t>
          </a:r>
          <a:endParaRPr lang="en-US" sz="3600" b="1" dirty="0">
            <a:solidFill>
              <a:sysClr val="window" lastClr="FFFFFF"/>
            </a:solidFill>
            <a:latin typeface="Franklin Gothic Book" pitchFamily="34" charset="0"/>
            <a:ea typeface="Arial Unicode MS" pitchFamily="34" charset="-128"/>
            <a:cs typeface="Microsoft Sans Serif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0.29525</cdr:x>
      <cdr:y>0.67822</cdr:y>
    </cdr:from>
    <cdr:to>
      <cdr:x>0.38975</cdr:x>
      <cdr:y>0.77368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699793" y="3888432"/>
          <a:ext cx="864096" cy="54729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Book Antiqua" pitchFamily="18" charset="0"/>
            </a:rPr>
            <a:t>-400</a:t>
          </a:r>
          <a:endParaRPr lang="ru-RU" sz="2400" b="1" dirty="0">
            <a:latin typeface="Book Antiqua" pitchFamily="18" charset="0"/>
          </a:endParaRPr>
        </a:p>
      </cdr:txBody>
    </cdr:sp>
  </cdr:relSizeAnchor>
  <cdr:relSizeAnchor xmlns:cdr="http://schemas.openxmlformats.org/drawingml/2006/chartDrawing">
    <cdr:from>
      <cdr:x>0.64175</cdr:x>
      <cdr:y>0.70334</cdr:y>
    </cdr:from>
    <cdr:to>
      <cdr:x>0.74675</cdr:x>
      <cdr:y>0.7988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868144" y="4032448"/>
          <a:ext cx="960120" cy="54729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Book Antiqua" pitchFamily="18" charset="0"/>
            </a:rPr>
            <a:t>+383</a:t>
          </a:r>
        </a:p>
        <a:p xmlns:a="http://schemas.openxmlformats.org/drawingml/2006/main">
          <a:endParaRPr lang="ru-RU" sz="1600" dirty="0">
            <a:latin typeface="Book Antiqua" pitchFamily="18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0.17264</cdr:x>
      <cdr:y>0.13583</cdr:y>
    </cdr:from>
    <cdr:to>
      <cdr:x>0.18068</cdr:x>
      <cdr:y>0.91008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1547664" y="720080"/>
          <a:ext cx="72008" cy="41044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0.38362</cdr:x>
      <cdr:y>0.30145</cdr:y>
    </cdr:from>
    <cdr:to>
      <cdr:x>0.60554</cdr:x>
      <cdr:y>0.47306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19444280">
          <a:off x="3121501" y="1377058"/>
          <a:ext cx="1805702" cy="783896"/>
        </a:xfrm>
        <a:prstGeom xmlns:a="http://schemas.openxmlformats.org/drawingml/2006/main" prst="rightArrow">
          <a:avLst>
            <a:gd name="adj1" fmla="val 50000"/>
            <a:gd name="adj2" fmla="val 51505"/>
          </a:avLst>
        </a:prstGeom>
        <a:gradFill xmlns:a="http://schemas.openxmlformats.org/drawingml/2006/main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6200000" scaled="0"/>
        </a:gradFill>
      </cdr:spPr>
      <cdr:style>
        <a:lnRef xmlns:a="http://schemas.openxmlformats.org/drawingml/2006/main" idx="0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3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+170 000</a:t>
          </a:r>
        </a:p>
        <a:p xmlns:a="http://schemas.openxmlformats.org/drawingml/2006/main">
          <a:pPr algn="ctr"/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0.11044</cdr:x>
      <cdr:y>0.06488</cdr:y>
    </cdr:from>
    <cdr:to>
      <cdr:x>0.32534</cdr:x>
      <cdr:y>0.15608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36117" y="409817"/>
          <a:ext cx="201622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800" dirty="0" smtClean="0">
              <a:solidFill>
                <a:srgbClr val="0070C0"/>
              </a:solidFill>
            </a:rPr>
            <a:t>Доходы</a:t>
          </a:r>
          <a:endParaRPr lang="ru-RU" sz="2800" dirty="0">
            <a:solidFill>
              <a:srgbClr val="0070C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0.296</cdr:x>
      <cdr:y>0.48661</cdr:y>
    </cdr:from>
    <cdr:to>
      <cdr:x>0.78517</cdr:x>
      <cdr:y>0.83419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37880" y="2016224"/>
          <a:ext cx="2376264" cy="1440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/>
            <a:t>2 547 224</a:t>
          </a:r>
        </a:p>
        <a:p xmlns:a="http://schemas.openxmlformats.org/drawingml/2006/main">
          <a:pPr algn="ctr"/>
          <a:r>
            <a:rPr lang="ru-RU" sz="2000" b="1" dirty="0" smtClean="0"/>
            <a:t>72,8%</a:t>
          </a:r>
        </a:p>
        <a:p xmlns:a="http://schemas.openxmlformats.org/drawingml/2006/main">
          <a:pPr algn="ctr"/>
          <a:r>
            <a:rPr lang="ru-RU" sz="2000" b="1" dirty="0" smtClean="0"/>
            <a:t>Налоговые доходы</a:t>
          </a:r>
          <a:endParaRPr lang="ru-RU" sz="2000" b="1" dirty="0"/>
        </a:p>
      </cdr:txBody>
    </cdr:sp>
  </cdr:relSizeAnchor>
  <cdr:relSizeAnchor xmlns:cdr="http://schemas.openxmlformats.org/drawingml/2006/chartDrawing">
    <cdr:from>
      <cdr:x>0.07365</cdr:x>
      <cdr:y>0.10427</cdr:y>
    </cdr:from>
    <cdr:to>
      <cdr:x>0.59246</cdr:x>
      <cdr:y>0.43447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7760" y="432048"/>
          <a:ext cx="2520280" cy="1368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solidFill>
                <a:schemeClr val="bg1"/>
              </a:solidFill>
            </a:rPr>
            <a:t>952 714</a:t>
          </a:r>
        </a:p>
        <a:p xmlns:a="http://schemas.openxmlformats.org/drawingml/2006/main">
          <a:pPr algn="ctr"/>
          <a:r>
            <a:rPr lang="ru-RU" sz="2000" b="1" dirty="0" smtClean="0">
              <a:solidFill>
                <a:schemeClr val="bg1"/>
              </a:solidFill>
            </a:rPr>
            <a:t>27,2%</a:t>
          </a:r>
        </a:p>
        <a:p xmlns:a="http://schemas.openxmlformats.org/drawingml/2006/main">
          <a:pPr algn="ctr"/>
          <a:r>
            <a:rPr lang="ru-RU" sz="2000" b="1" dirty="0" smtClean="0">
              <a:solidFill>
                <a:schemeClr val="bg1"/>
              </a:solidFill>
            </a:rPr>
            <a:t>Неналоговые доходы</a:t>
          </a:r>
          <a:endParaRPr lang="ru-RU" sz="2000" b="1" dirty="0">
            <a:solidFill>
              <a:schemeClr val="bg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0.59135</cdr:x>
      <cdr:y>0.57464</cdr:y>
    </cdr:from>
    <cdr:to>
      <cdr:x>0.6942</cdr:x>
      <cdr:y>0.73028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39952" y="2392716"/>
          <a:ext cx="720080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4400" dirty="0" smtClean="0">
              <a:solidFill>
                <a:schemeClr val="tx1"/>
              </a:solidFill>
            </a:rPr>
            <a:t>+</a:t>
          </a:r>
          <a:endParaRPr lang="ru-RU" sz="44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0.0565</cdr:x>
      <cdr:y>0.76487</cdr:y>
    </cdr:from>
    <cdr:to>
      <cdr:x>0.19021</cdr:x>
      <cdr:y>0.85134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5536" y="3184804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chemeClr val="accent6"/>
              </a:solidFill>
            </a:rPr>
            <a:t>План</a:t>
          </a:r>
          <a:endParaRPr lang="ru-RU" sz="2000" b="1" dirty="0">
            <a:solidFill>
              <a:schemeClr val="accent6"/>
            </a:solidFill>
          </a:endParaRPr>
        </a:p>
      </cdr:txBody>
    </cdr:sp>
  </cdr:relSizeAnchor>
  <cdr:relSizeAnchor xmlns:cdr="http://schemas.openxmlformats.org/drawingml/2006/chartDrawing">
    <cdr:from>
      <cdr:x>0.66335</cdr:x>
      <cdr:y>0.76487</cdr:y>
    </cdr:from>
    <cdr:to>
      <cdr:x>0.78677</cdr:x>
      <cdr:y>0.85134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644008" y="3184804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6"/>
              </a:solidFill>
            </a:rPr>
            <a:t>План</a:t>
          </a:r>
          <a:endParaRPr lang="ru-RU" sz="2000" b="1" dirty="0">
            <a:solidFill>
              <a:schemeClr val="accent6"/>
            </a:solidFill>
          </a:endParaRPr>
        </a:p>
      </cdr:txBody>
    </cdr:sp>
  </cdr:relSizeAnchor>
  <cdr:relSizeAnchor xmlns:cdr="http://schemas.openxmlformats.org/drawingml/2006/chartDrawing">
    <cdr:from>
      <cdr:x>0.36506</cdr:x>
      <cdr:y>0.76487</cdr:y>
    </cdr:from>
    <cdr:to>
      <cdr:x>0.48849</cdr:x>
      <cdr:y>0.85134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555776" y="3184804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6"/>
              </a:solidFill>
            </a:rPr>
            <a:t>План</a:t>
          </a:r>
          <a:endParaRPr lang="ru-RU" sz="2000" b="1" dirty="0">
            <a:solidFill>
              <a:schemeClr val="accent6"/>
            </a:solidFill>
          </a:endParaRPr>
        </a:p>
      </cdr:txBody>
    </cdr:sp>
  </cdr:relSizeAnchor>
  <cdr:relSizeAnchor xmlns:cdr="http://schemas.openxmlformats.org/drawingml/2006/chartDrawing">
    <cdr:from>
      <cdr:x>0.47821</cdr:x>
      <cdr:y>0.76487</cdr:y>
    </cdr:from>
    <cdr:to>
      <cdr:x>0.60163</cdr:x>
      <cdr:y>0.85134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347864" y="3184804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6"/>
              </a:solidFill>
            </a:rPr>
            <a:t>Факт</a:t>
          </a:r>
          <a:endParaRPr lang="ru-RU" sz="2000" b="1" dirty="0">
            <a:solidFill>
              <a:schemeClr val="accent6"/>
            </a:solidFill>
          </a:endParaRPr>
        </a:p>
      </cdr:txBody>
    </cdr:sp>
  </cdr:relSizeAnchor>
  <cdr:relSizeAnchor xmlns:cdr="http://schemas.openxmlformats.org/drawingml/2006/chartDrawing">
    <cdr:from>
      <cdr:x>0.16964</cdr:x>
      <cdr:y>0.76487</cdr:y>
    </cdr:from>
    <cdr:to>
      <cdr:x>0.29307</cdr:x>
      <cdr:y>0.85134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187624" y="3184804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6"/>
              </a:solidFill>
            </a:rPr>
            <a:t>Факт</a:t>
          </a:r>
          <a:endParaRPr lang="ru-RU" sz="2000" b="1" dirty="0">
            <a:solidFill>
              <a:schemeClr val="accent6"/>
            </a:solidFill>
          </a:endParaRPr>
        </a:p>
      </cdr:txBody>
    </cdr:sp>
  </cdr:relSizeAnchor>
  <cdr:relSizeAnchor xmlns:cdr="http://schemas.openxmlformats.org/drawingml/2006/chartDrawing">
    <cdr:from>
      <cdr:x>0.77649</cdr:x>
      <cdr:y>0.76487</cdr:y>
    </cdr:from>
    <cdr:to>
      <cdr:x>0.89991</cdr:x>
      <cdr:y>0.85134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436096" y="3184804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6"/>
              </a:solidFill>
            </a:rPr>
            <a:t>Факт</a:t>
          </a:r>
          <a:endParaRPr lang="ru-RU" sz="2000" b="1" dirty="0">
            <a:solidFill>
              <a:schemeClr val="accent6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0.90134</cdr:x>
      <cdr:y>0.87506</cdr:y>
    </cdr:from>
    <cdr:to>
      <cdr:x>1</cdr:x>
      <cdr:y>0.94739</cdr:y>
    </cdr:to>
    <cdr:sp macro="" textlink="">
      <cdr:nvSpPr>
        <cdr:cNvPr id="2" name="TextBox 24"/>
        <cdr:cNvSpPr txBox="1"/>
      </cdr:nvSpPr>
      <cdr:spPr>
        <a:xfrm xmlns:a="http://schemas.openxmlformats.org/drawingml/2006/main">
          <a:off x="7560840" y="4095745"/>
          <a:ext cx="82758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9pPr>
        </a:lstStyle>
        <a:p xmlns:a="http://schemas.openxmlformats.org/drawingml/2006/main">
          <a:pPr fontAlgn="base">
            <a:spcBef>
              <a:spcPct val="0"/>
            </a:spcBef>
            <a:spcAft>
              <a:spcPct val="0"/>
            </a:spcAft>
          </a:pPr>
          <a:r>
            <a:rPr lang="ru-RU" sz="1600" b="1" dirty="0" smtClean="0">
              <a:solidFill>
                <a:srgbClr val="285233"/>
              </a:solidFill>
              <a:latin typeface="Arial" charset="0"/>
            </a:rPr>
            <a:t> 131,6</a:t>
          </a:r>
          <a:endParaRPr lang="ru-RU" sz="1600" b="1" dirty="0">
            <a:solidFill>
              <a:srgbClr val="285233"/>
            </a:solidFill>
            <a:latin typeface="Arial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0.5566</cdr:x>
      <cdr:y>0.34848</cdr:y>
    </cdr:from>
    <cdr:to>
      <cdr:x>0.66819</cdr:x>
      <cdr:y>0.41324</cdr:y>
    </cdr:to>
    <cdr:sp macro="" textlink="">
      <cdr:nvSpPr>
        <cdr:cNvPr id="2" name="TextBox 22"/>
        <cdr:cNvSpPr txBox="1"/>
      </cdr:nvSpPr>
      <cdr:spPr>
        <a:xfrm xmlns:a="http://schemas.openxmlformats.org/drawingml/2006/main">
          <a:off x="4248472" y="1656184"/>
          <a:ext cx="851749" cy="30777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- 4 649</a:t>
          </a:r>
          <a:endParaRPr lang="ru-RU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0.87736</cdr:x>
      <cdr:y>0.09091</cdr:y>
    </cdr:from>
    <cdr:to>
      <cdr:x>0.99057</cdr:x>
      <cdr:y>0.15567</cdr:y>
    </cdr:to>
    <cdr:sp macro="" textlink="">
      <cdr:nvSpPr>
        <cdr:cNvPr id="3" name="TextBox 22"/>
        <cdr:cNvSpPr txBox="1"/>
      </cdr:nvSpPr>
      <cdr:spPr>
        <a:xfrm xmlns:a="http://schemas.openxmlformats.org/drawingml/2006/main">
          <a:off x="6696744" y="432048"/>
          <a:ext cx="864115" cy="30777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- 89 077</a:t>
          </a:r>
          <a:endParaRPr lang="ru-RU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0.56604</cdr:x>
      <cdr:y>0.24242</cdr:y>
    </cdr:from>
    <cdr:to>
      <cdr:x>0.67762</cdr:x>
      <cdr:y>0.30718</cdr:y>
    </cdr:to>
    <cdr:sp macro="" textlink="">
      <cdr:nvSpPr>
        <cdr:cNvPr id="4" name="TextBox 22"/>
        <cdr:cNvSpPr txBox="1"/>
      </cdr:nvSpPr>
      <cdr:spPr>
        <a:xfrm xmlns:a="http://schemas.openxmlformats.org/drawingml/2006/main">
          <a:off x="4320480" y="1152128"/>
          <a:ext cx="851673" cy="30777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- 4 866</a:t>
          </a:r>
          <a:endParaRPr lang="ru-RU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0.59223</cdr:x>
      <cdr:y>0.13636</cdr:y>
    </cdr:from>
    <cdr:to>
      <cdr:x>0.70382</cdr:x>
      <cdr:y>0.20112</cdr:y>
    </cdr:to>
    <cdr:sp macro="" textlink="">
      <cdr:nvSpPr>
        <cdr:cNvPr id="5" name="TextBox 22"/>
        <cdr:cNvSpPr txBox="1"/>
      </cdr:nvSpPr>
      <cdr:spPr>
        <a:xfrm xmlns:a="http://schemas.openxmlformats.org/drawingml/2006/main">
          <a:off x="4520402" y="648073"/>
          <a:ext cx="85174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- 7 988</a:t>
          </a:r>
          <a:endParaRPr lang="ru-RU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</cdr:x>
      <cdr:y>0.77273</cdr:y>
    </cdr:from>
    <cdr:to>
      <cdr:x>0.61159</cdr:x>
      <cdr:y>0.83749</cdr:y>
    </cdr:to>
    <cdr:sp macro="" textlink="">
      <cdr:nvSpPr>
        <cdr:cNvPr id="7" name="TextBox 22"/>
        <cdr:cNvSpPr txBox="1"/>
      </cdr:nvSpPr>
      <cdr:spPr>
        <a:xfrm xmlns:a="http://schemas.openxmlformats.org/drawingml/2006/main">
          <a:off x="3816424" y="3672408"/>
          <a:ext cx="851750" cy="3077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- 201</a:t>
          </a:r>
          <a:endParaRPr lang="ru-RU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0.50943</cdr:x>
      <cdr:y>0.65152</cdr:y>
    </cdr:from>
    <cdr:to>
      <cdr:x>0.62101</cdr:x>
      <cdr:y>0.71628</cdr:y>
    </cdr:to>
    <cdr:sp macro="" textlink="">
      <cdr:nvSpPr>
        <cdr:cNvPr id="8" name="TextBox 22"/>
        <cdr:cNvSpPr txBox="1"/>
      </cdr:nvSpPr>
      <cdr:spPr>
        <a:xfrm xmlns:a="http://schemas.openxmlformats.org/drawingml/2006/main">
          <a:off x="3888432" y="3096344"/>
          <a:ext cx="851673" cy="3077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- 941</a:t>
          </a:r>
          <a:endParaRPr lang="ru-RU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0.51887</cdr:x>
      <cdr:y>0.56061</cdr:y>
    </cdr:from>
    <cdr:to>
      <cdr:x>0.63045</cdr:x>
      <cdr:y>0.62537</cdr:y>
    </cdr:to>
    <cdr:sp macro="" textlink="">
      <cdr:nvSpPr>
        <cdr:cNvPr id="9" name="TextBox 22"/>
        <cdr:cNvSpPr txBox="1"/>
      </cdr:nvSpPr>
      <cdr:spPr>
        <a:xfrm xmlns:a="http://schemas.openxmlformats.org/drawingml/2006/main">
          <a:off x="3960440" y="2664296"/>
          <a:ext cx="851673" cy="30777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- 3 012</a:t>
          </a:r>
          <a:endParaRPr lang="ru-RU" sz="1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0.5283</cdr:x>
      <cdr:y>0.45455</cdr:y>
    </cdr:from>
    <cdr:to>
      <cdr:x>0.63988</cdr:x>
      <cdr:y>0.51931</cdr:y>
    </cdr:to>
    <cdr:sp macro="" textlink="">
      <cdr:nvSpPr>
        <cdr:cNvPr id="10" name="TextBox 22"/>
        <cdr:cNvSpPr txBox="1"/>
      </cdr:nvSpPr>
      <cdr:spPr>
        <a:xfrm xmlns:a="http://schemas.openxmlformats.org/drawingml/2006/main">
          <a:off x="4032448" y="2160240"/>
          <a:ext cx="85167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Book Antiqua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- 4 494</a:t>
          </a:r>
          <a:endParaRPr lang="ru-RU" sz="1400" b="1" dirty="0">
            <a:solidFill>
              <a:schemeClr val="tx1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0.58462</cdr:x>
      <cdr:y>0.33181</cdr:y>
    </cdr:from>
    <cdr:to>
      <cdr:x>0.91931</cdr:x>
      <cdr:y>0.75141</cdr:y>
    </cdr:to>
    <cdr:sp macro="" textlink="">
      <cdr:nvSpPr>
        <cdr:cNvPr id="2" name="Цилиндр 1"/>
        <cdr:cNvSpPr/>
      </cdr:nvSpPr>
      <cdr:spPr>
        <a:xfrm xmlns:a="http://schemas.openxmlformats.org/drawingml/2006/main">
          <a:off x="2736304" y="1512168"/>
          <a:ext cx="1566523" cy="1912270"/>
        </a:xfrm>
        <a:prstGeom xmlns:a="http://schemas.openxmlformats.org/drawingml/2006/main" prst="can">
          <a:avLst/>
        </a:prstGeom>
        <a:solidFill xmlns:a="http://schemas.openxmlformats.org/drawingml/2006/main">
          <a:srgbClr val="92D050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 sz="24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24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306 352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тыс. руб.</a:t>
          </a:r>
        </a:p>
        <a:p xmlns:a="http://schemas.openxmlformats.org/drawingml/2006/main">
          <a:pPr algn="ctr"/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0.16923</cdr:x>
      <cdr:y>0.41081</cdr:y>
    </cdr:from>
    <cdr:to>
      <cdr:x>0.5077</cdr:x>
      <cdr:y>0.74688</cdr:y>
    </cdr:to>
    <cdr:sp macro="" textlink="">
      <cdr:nvSpPr>
        <cdr:cNvPr id="3" name="Цилиндр 2"/>
        <cdr:cNvSpPr/>
      </cdr:nvSpPr>
      <cdr:spPr>
        <a:xfrm xmlns:a="http://schemas.openxmlformats.org/drawingml/2006/main">
          <a:off x="792088" y="1872208"/>
          <a:ext cx="1584216" cy="1531585"/>
        </a:xfrm>
        <a:prstGeom xmlns:a="http://schemas.openxmlformats.org/drawingml/2006/main" prst="can">
          <a:avLst/>
        </a:prstGeom>
        <a:solidFill xmlns:a="http://schemas.openxmlformats.org/drawingml/2006/main">
          <a:srgbClr val="F2B800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59</a:t>
          </a:r>
          <a:r>
            <a: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0</a:t>
          </a:r>
          <a:r>
            <a: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3</a:t>
          </a:r>
          <a:r>
            <a: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9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0.69388</cdr:x>
      <cdr:y>0.87235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892" y="2928957"/>
          <a:ext cx="1071538" cy="428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0.54321</cdr:x>
      <cdr:y>0.39131</cdr:y>
    </cdr:from>
    <cdr:to>
      <cdr:x>0.78876</cdr:x>
      <cdr:y>0.49131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43272" y="1928825"/>
          <a:ext cx="1420869" cy="492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0.15278</cdr:x>
      <cdr:y>0.33707</cdr:y>
    </cdr:from>
    <cdr:to>
      <cdr:x>0.50286</cdr:x>
      <cdr:y>0.58439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92088" y="1512168"/>
          <a:ext cx="1815007" cy="11095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  По налоговым</a:t>
          </a:r>
        </a:p>
        <a:p xmlns:a="http://schemas.openxmlformats.org/drawingml/2006/main">
          <a:pPr algn="ctr"/>
          <a:r>
            <a:rPr lang="ru-RU" sz="1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</a:t>
          </a:r>
          <a:r>
            <a: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латежам 51,6%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   (158 136 тыс. руб.)</a:t>
          </a:r>
        </a:p>
      </cdr:txBody>
    </cdr:sp>
  </cdr:relSizeAnchor>
  <cdr:relSizeAnchor xmlns:cdr="http://schemas.openxmlformats.org/drawingml/2006/chartDrawing">
    <cdr:from>
      <cdr:x>0.45752</cdr:x>
      <cdr:y>0.54763</cdr:y>
    </cdr:from>
    <cdr:to>
      <cdr:x>0.84297</cdr:x>
      <cdr:y>0.79495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289436" y="2214578"/>
          <a:ext cx="1928827" cy="10001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 неналоговым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платежам 48,4</a:t>
          </a:r>
          <a:r>
            <a:rPr lang="ru-RU" sz="1600" b="1" dirty="0" smtClean="0">
              <a:solidFill>
                <a:schemeClr val="tx1"/>
              </a:solidFill>
            </a:rPr>
            <a:t>%</a:t>
          </a:r>
          <a:endParaRPr lang="ru-RU" sz="1600" b="1" dirty="0">
            <a:solidFill>
              <a:schemeClr val="tx1"/>
            </a:solidFill>
          </a:endParaRPr>
        </a:p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(148 216 тыс. руб.)</a:t>
          </a:r>
        </a:p>
        <a:p xmlns:a="http://schemas.openxmlformats.org/drawingml/2006/main">
          <a:pPr algn="ctr"/>
          <a:endParaRPr lang="ru-RU" sz="1600" b="1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0.01321</cdr:y>
    </cdr:from>
    <cdr:to>
      <cdr:x>1</cdr:x>
      <cdr:y>0.0991</cdr:y>
    </cdr:to>
    <cdr:sp macro="" textlink="">
      <cdr:nvSpPr>
        <cdr:cNvPr id="2" name="Text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58768" y="71438"/>
          <a:ext cx="8599487" cy="4645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0.05962</cdr:x>
      <cdr:y>0.62078</cdr:y>
    </cdr:from>
    <cdr:to>
      <cdr:x>0.39457</cdr:x>
      <cdr:y>0.76305</cdr:y>
    </cdr:to>
    <cdr:sp macro="" textlink="">
      <cdr:nvSpPr>
        <cdr:cNvPr id="3" name="TextBox 16"/>
        <cdr:cNvSpPr txBox="1"/>
      </cdr:nvSpPr>
      <cdr:spPr>
        <a:xfrm xmlns:a="http://schemas.openxmlformats.org/drawingml/2006/main">
          <a:off x="512736" y="3357586"/>
          <a:ext cx="2880398" cy="769441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rgbClr val="F98BE1">
                <a:tint val="66000"/>
                <a:satMod val="160000"/>
              </a:srgbClr>
            </a:gs>
            <a:gs pos="50000">
              <a:srgbClr val="F98BE1">
                <a:tint val="44500"/>
                <a:satMod val="160000"/>
              </a:srgbClr>
            </a:gs>
            <a:gs pos="100000">
              <a:srgbClr val="F98BE1">
                <a:tint val="23500"/>
                <a:satMod val="160000"/>
              </a:srgbClr>
            </a:gs>
          </a:gsLst>
          <a:lin ang="5400000" scaled="1"/>
          <a:tileRect/>
        </a:gradFill>
        <a:ln xmlns:a="http://schemas.openxmlformats.org/drawingml/2006/main" w="38100">
          <a:solidFill>
            <a:srgbClr val="FC3918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9pPr>
        </a:lstStyle>
        <a:p xmlns:a="http://schemas.openxmlformats.org/drawingml/2006/main">
          <a:pPr>
            <a:defRPr/>
          </a:pP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за счет местного бюджета – </a:t>
          </a:r>
          <a:r>
            <a:rPr lang="ru-RU" sz="2400" b="1" i="1" dirty="0" smtClean="0">
              <a:latin typeface="Times New Roman" pitchFamily="18" charset="0"/>
              <a:cs typeface="Times New Roman" pitchFamily="18" charset="0"/>
            </a:rPr>
            <a:t>130 069</a:t>
          </a:r>
          <a:endParaRPr lang="ru-RU" sz="2400" b="1" i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0.6079</cdr:x>
      <cdr:y>0.62078</cdr:y>
    </cdr:from>
    <cdr:to>
      <cdr:x>0.96796</cdr:x>
      <cdr:y>0.76304</cdr:y>
    </cdr:to>
    <cdr:sp macro="" textlink="">
      <cdr:nvSpPr>
        <cdr:cNvPr id="4" name="TextBox 16"/>
        <cdr:cNvSpPr txBox="1"/>
      </cdr:nvSpPr>
      <cdr:spPr>
        <a:xfrm xmlns:a="http://schemas.openxmlformats.org/drawingml/2006/main">
          <a:off x="5227628" y="3357567"/>
          <a:ext cx="3096331" cy="769441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rgbClr val="F98BE1">
                <a:tint val="66000"/>
                <a:satMod val="160000"/>
              </a:srgbClr>
            </a:gs>
            <a:gs pos="50000">
              <a:srgbClr val="F98BE1">
                <a:tint val="44500"/>
                <a:satMod val="160000"/>
              </a:srgbClr>
            </a:gs>
            <a:gs pos="100000">
              <a:srgbClr val="F98BE1">
                <a:tint val="23500"/>
                <a:satMod val="160000"/>
              </a:srgbClr>
            </a:gs>
          </a:gsLst>
          <a:lin ang="5400000" scaled="1"/>
          <a:tileRect/>
        </a:gradFill>
        <a:ln xmlns:a="http://schemas.openxmlformats.org/drawingml/2006/main" w="38100">
          <a:solidFill>
            <a:srgbClr val="FC3918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>
            <a:defRPr/>
          </a:pP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за счет межбюджетных трансфертов  - </a:t>
          </a:r>
          <a:r>
            <a:rPr lang="ru-RU" sz="2400" b="1" i="1" dirty="0" smtClean="0">
              <a:latin typeface="Times New Roman" pitchFamily="18" charset="0"/>
              <a:cs typeface="Times New Roman" pitchFamily="18" charset="0"/>
            </a:rPr>
            <a:t>458 566</a:t>
          </a:r>
          <a:endParaRPr lang="ru-RU" sz="2400" b="1" i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0.19852</cdr:x>
      <cdr:y>0.40301</cdr:y>
    </cdr:from>
    <cdr:to>
      <cdr:x>0.34924</cdr:x>
      <cdr:y>0.56277</cdr:y>
    </cdr:to>
    <cdr:sp macro="" textlink="">
      <cdr:nvSpPr>
        <cdr:cNvPr id="5" name="Стрелка вниз 4"/>
        <cdr:cNvSpPr/>
      </cdr:nvSpPr>
      <cdr:spPr>
        <a:xfrm xmlns:a="http://schemas.openxmlformats.org/drawingml/2006/main" rot="2514078">
          <a:off x="1707134" y="2179718"/>
          <a:ext cx="1296115" cy="864082"/>
        </a:xfrm>
        <a:prstGeom xmlns:a="http://schemas.openxmlformats.org/drawingml/2006/main" prst="downArrow">
          <a:avLst/>
        </a:prstGeom>
        <a:solidFill xmlns:a="http://schemas.openxmlformats.org/drawingml/2006/main">
          <a:srgbClr val="B9FFD9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0.68942</cdr:x>
      <cdr:y>0.38625</cdr:y>
    </cdr:from>
    <cdr:to>
      <cdr:x>0.84013</cdr:x>
      <cdr:y>0.54601</cdr:y>
    </cdr:to>
    <cdr:sp macro="" textlink="">
      <cdr:nvSpPr>
        <cdr:cNvPr id="6" name="Стрелка вниз 5"/>
        <cdr:cNvSpPr/>
      </cdr:nvSpPr>
      <cdr:spPr>
        <a:xfrm xmlns:a="http://schemas.openxmlformats.org/drawingml/2006/main" rot="19377748">
          <a:off x="5928641" y="2089105"/>
          <a:ext cx="1296028" cy="864082"/>
        </a:xfrm>
        <a:prstGeom xmlns:a="http://schemas.openxmlformats.org/drawingml/2006/main" prst="downArrow">
          <a:avLst/>
        </a:prstGeom>
        <a:solidFill xmlns:a="http://schemas.openxmlformats.org/drawingml/2006/main">
          <a:srgbClr val="B9FFD9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0.84515</cdr:x>
      <cdr:y>0</cdr:y>
    </cdr:from>
    <cdr:to>
      <cdr:x>1</cdr:x>
      <cdr:y>0.0569</cdr:y>
    </cdr:to>
    <cdr:sp macro="" textlink="">
      <cdr:nvSpPr>
        <cdr:cNvPr id="7" name="Text 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323856" y="-15390"/>
          <a:ext cx="1331631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r" fontAlgn="auto">
            <a:spcBef>
              <a:spcPts val="0"/>
            </a:spcBef>
            <a:spcAft>
              <a:spcPts val="0"/>
            </a:spcAft>
            <a:defRPr/>
          </a:pPr>
          <a:r>
            <a:rPr lang="ru-RU" sz="1400" b="1" dirty="0">
              <a:solidFill>
                <a:schemeClr val="accent6">
                  <a:lumMod val="50000"/>
                </a:schemeClr>
              </a:solidFill>
              <a:latin typeface="Arial"/>
            </a:rPr>
            <a:t>тыс. 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777" cy="499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784" y="0"/>
            <a:ext cx="2960777" cy="499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92688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3257" y="4739758"/>
            <a:ext cx="5467676" cy="44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7919"/>
            <a:ext cx="2960777" cy="49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784" y="9477919"/>
            <a:ext cx="2960777" cy="49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D98821-EF5A-412A-A268-26532C288EC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1DE1A3-700C-493A-958A-F5A4D7DE5308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e-DE" dirty="0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74516" y="9483346"/>
            <a:ext cx="2959675" cy="49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66" tIns="45437" rIns="90866" bIns="45437" anchor="b"/>
          <a:lstStyle/>
          <a:p>
            <a:pPr algn="r" defTabSz="907577"/>
            <a:fld id="{47D3F22D-2023-4402-A9E9-9A70AD0ADA2C}" type="slidenum">
              <a:rPr lang="en-GB" sz="1200">
                <a:latin typeface="Calibri" pitchFamily="34" charset="0"/>
              </a:rPr>
              <a:pPr algn="r" defTabSz="907577"/>
              <a:t>1</a:t>
            </a:fld>
            <a:endParaRPr lang="en-GB" sz="1200" dirty="0">
              <a:latin typeface="Calibri" pitchFamily="34" charset="0"/>
            </a:endParaRPr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2338" y="749300"/>
            <a:ext cx="4994275" cy="3746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653" y="4740077"/>
            <a:ext cx="5010888" cy="4489845"/>
          </a:xfrm>
          <a:noFill/>
        </p:spPr>
        <p:txBody>
          <a:bodyPr wrap="square" lIns="90866" tIns="45437" rIns="90866" bIns="4543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1DE1A3-700C-493A-958A-F5A4D7DE5308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de-DE" dirty="0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74516" y="9483346"/>
            <a:ext cx="2959675" cy="49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66" tIns="45437" rIns="90866" bIns="45437" anchor="b"/>
          <a:lstStyle/>
          <a:p>
            <a:pPr algn="r" defTabSz="907577"/>
            <a:fld id="{47D3F22D-2023-4402-A9E9-9A70AD0ADA2C}" type="slidenum">
              <a:rPr lang="en-GB" sz="1200">
                <a:latin typeface="Calibri" pitchFamily="34" charset="0"/>
              </a:rPr>
              <a:pPr algn="r" defTabSz="907577"/>
              <a:t>2</a:t>
            </a:fld>
            <a:endParaRPr lang="en-GB" sz="1200" dirty="0">
              <a:latin typeface="Calibri" pitchFamily="34" charset="0"/>
            </a:endParaRPr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2338" y="749300"/>
            <a:ext cx="4994275" cy="3746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653" y="4740077"/>
            <a:ext cx="5010888" cy="4489845"/>
          </a:xfrm>
          <a:noFill/>
        </p:spPr>
        <p:txBody>
          <a:bodyPr wrap="square" lIns="90866" tIns="45437" rIns="90866" bIns="4543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2FE20-B6B6-455F-8E2B-1E988617AD6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88303-FFE9-4D56-997A-3496424216C9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71330" y="9478563"/>
            <a:ext cx="2961269" cy="49887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707" tIns="45854" rIns="91707" bIns="45854" anchor="b"/>
          <a:lstStyle/>
          <a:p>
            <a:pPr algn="r">
              <a:defRPr/>
            </a:pPr>
            <a:fld id="{06408D62-F654-4A97-AF0F-7A45C7BCC8A7}" type="slidenum">
              <a:rPr lang="de-DE" sz="1200">
                <a:latin typeface="+mn-lt"/>
              </a:rPr>
              <a:pPr algn="r">
                <a:defRPr/>
              </a:pPr>
              <a:t>25</a:t>
            </a:fld>
            <a:endParaRPr lang="de-DE" sz="1200" dirty="0">
              <a:latin typeface="+mn-lt"/>
            </a:endParaRPr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74516" y="9483347"/>
            <a:ext cx="2959675" cy="49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61" tIns="45435" rIns="90861" bIns="45435" anchor="b"/>
          <a:lstStyle/>
          <a:p>
            <a:pPr algn="r" defTabSz="907527"/>
            <a:fld id="{270C2CE7-C775-493B-A9A8-ED2DC44FDED4}" type="slidenum">
              <a:rPr lang="en-GB" sz="1200">
                <a:latin typeface="Calibri" pitchFamily="34" charset="0"/>
              </a:rPr>
              <a:pPr algn="r" defTabSz="907527"/>
              <a:t>25</a:t>
            </a:fld>
            <a:endParaRPr lang="en-GB" sz="1200" dirty="0">
              <a:latin typeface="Calibri" pitchFamily="34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2338" y="749300"/>
            <a:ext cx="4994275" cy="37465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653" y="4740078"/>
            <a:ext cx="5010888" cy="4489845"/>
          </a:xfrm>
          <a:noFill/>
        </p:spPr>
        <p:txBody>
          <a:bodyPr wrap="square" lIns="90861" tIns="45435" rIns="90861" bIns="4543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E5BA5-0A0E-44BC-B311-FE06624AA9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1C664-568E-4328-86D5-B486CC9DE5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6DA9E-7EF4-415B-8716-5718975892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51716-881F-4094-896F-990F252FF4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6DA089-EE28-4582-9FDE-C52AC4C90596}" type="datetimeFigureOut">
              <a:rPr lang="ru-RU"/>
              <a:pPr>
                <a:defRPr/>
              </a:pPr>
              <a:t>08.04.2016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EC63A5-EE58-4448-B2E2-1885195498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A470A-13CE-4D97-A443-5CE136B947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0D3DB-D4F2-4FDE-86AB-BB5802E179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32063-6D17-4D36-93AF-2C9DFB5574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7DCAC-17C6-4B2A-888B-FA19D458A8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5B951-4215-4F57-B395-E3E5D1EFD1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8D489-92F9-4787-A9CD-2AD493B524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3EA07-C96C-41B3-9653-DC7A9529A0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A8741-932C-4C5A-835B-9C4972C7A1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chemeClr val="bg1"/>
            </a:gs>
            <a:gs pos="100000">
              <a:srgbClr val="FF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CFC339-C658-49E0-8FF9-6779DDA1AC2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wedg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tags" Target="../tags/tag3.xml"/><Relationship Id="rId7" Type="http://schemas.openxmlformats.org/officeDocument/2006/relationships/diagramQuickStyle" Target="../diagrams/quickStyle2.xml"/><Relationship Id="rId12" Type="http://schemas.openxmlformats.org/officeDocument/2006/relationships/image" Target="../media/image11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10.jpeg"/><Relationship Id="rId5" Type="http://schemas.openxmlformats.org/officeDocument/2006/relationships/diagramData" Target="../diagrams/data2.xml"/><Relationship Id="rId10" Type="http://schemas.openxmlformats.org/officeDocument/2006/relationships/image" Target="../media/image9.jpeg"/><Relationship Id="rId4" Type="http://schemas.openxmlformats.org/officeDocument/2006/relationships/slideLayout" Target="../slideLayouts/slideLayout2.xml"/><Relationship Id="rId9" Type="http://schemas.microsoft.com/office/2007/relationships/diagramDrawing" Target="../diagrams/drawin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1857364"/>
            <a:ext cx="9144000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Отчет об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исполнении бюджета города Ставрополя </a:t>
            </a:r>
            <a:b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за 20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4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год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5" descr="gerb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14290"/>
            <a:ext cx="1881601" cy="1765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5000636"/>
            <a:ext cx="6221288" cy="990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Комитет финансов и бюджета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администрации города Ставрополя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Rectangle 9"/>
          <p:cNvSpPr>
            <a:spLocks noGrp="1" noChangeArrowheads="1"/>
          </p:cNvSpPr>
          <p:nvPr>
            <p:ph type="title"/>
          </p:nvPr>
        </p:nvSpPr>
        <p:spPr>
          <a:xfrm>
            <a:off x="1071538" y="0"/>
            <a:ext cx="7272808" cy="1008112"/>
          </a:xfrm>
        </p:spPr>
        <p:txBody>
          <a:bodyPr>
            <a:noAutofit/>
          </a:bodyPr>
          <a:lstStyle/>
          <a:p>
            <a:r>
              <a:rPr lang="ru-RU" sz="2400" kern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Доходные источники, по которым плановые назначения за 2014 год не выполнены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721797" y="1285860"/>
            <a:ext cx="30973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i="1" dirty="0" smtClean="0">
                <a:ln w="11430"/>
                <a:solidFill>
                  <a:srgbClr val="004AD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12</a:t>
            </a:r>
            <a:r>
              <a:rPr lang="en-US" sz="2000" b="1" i="1" dirty="0" smtClean="0">
                <a:ln w="11430"/>
                <a:solidFill>
                  <a:srgbClr val="004AD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n w="11430"/>
                <a:solidFill>
                  <a:srgbClr val="004AD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недовыполнен</a:t>
            </a:r>
            <a:endParaRPr lang="ru-RU" sz="2000" b="1" i="1" dirty="0">
              <a:ln w="11430"/>
              <a:solidFill>
                <a:srgbClr val="004ADE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Левая фигурная скобка 18"/>
          <p:cNvSpPr/>
          <p:nvPr/>
        </p:nvSpPr>
        <p:spPr>
          <a:xfrm>
            <a:off x="323528" y="1844824"/>
            <a:ext cx="785818" cy="4786346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715272" y="121442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%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к плану</a:t>
            </a:r>
            <a:endParaRPr lang="ru-RU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3068960"/>
            <a:ext cx="827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C3918"/>
                </a:solidFill>
              </a:rPr>
              <a:t>98,9</a:t>
            </a:r>
            <a:endParaRPr lang="ru-RU" sz="1600" b="1" dirty="0">
              <a:solidFill>
                <a:srgbClr val="FC3918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16416" y="3573016"/>
            <a:ext cx="827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C3918"/>
                </a:solidFill>
              </a:rPr>
              <a:t>78,9</a:t>
            </a:r>
            <a:endParaRPr lang="ru-RU" sz="1600" b="1" dirty="0">
              <a:solidFill>
                <a:srgbClr val="FC391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16416" y="2564904"/>
            <a:ext cx="827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C3918"/>
                </a:solidFill>
              </a:rPr>
              <a:t>98,3</a:t>
            </a:r>
            <a:endParaRPr lang="ru-RU" sz="1600" b="1" dirty="0">
              <a:solidFill>
                <a:srgbClr val="FC3918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16416" y="2060848"/>
            <a:ext cx="827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C3918"/>
                </a:solidFill>
              </a:rPr>
              <a:t>94,2</a:t>
            </a:r>
            <a:endParaRPr lang="ru-RU" sz="1600" b="1" dirty="0">
              <a:solidFill>
                <a:srgbClr val="FC3918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16416" y="5445224"/>
            <a:ext cx="827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C3918"/>
                </a:solidFill>
              </a:rPr>
              <a:t>98,0</a:t>
            </a:r>
            <a:endParaRPr lang="ru-RU" sz="1600" b="1" dirty="0">
              <a:solidFill>
                <a:srgbClr val="FC3918"/>
              </a:solidFill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267542" y="0"/>
            <a:ext cx="8764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Слайд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9</a:t>
            </a:r>
            <a:endParaRPr lang="ru-RU" sz="16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9" name="TextBox 14"/>
          <p:cNvSpPr txBox="1">
            <a:spLocks noChangeArrowheads="1"/>
          </p:cNvSpPr>
          <p:nvPr/>
        </p:nvSpPr>
        <p:spPr bwMode="auto">
          <a:xfrm>
            <a:off x="8028384" y="908720"/>
            <a:ext cx="9918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тыс. руб.</a:t>
            </a:r>
          </a:p>
        </p:txBody>
      </p:sp>
      <p:sp>
        <p:nvSpPr>
          <p:cNvPr id="17" name="Овал 16"/>
          <p:cNvSpPr/>
          <p:nvPr/>
        </p:nvSpPr>
        <p:spPr>
          <a:xfrm>
            <a:off x="4860032" y="1124744"/>
            <a:ext cx="2160240" cy="720080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20072" y="126876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- 153 041</a:t>
            </a:r>
            <a:endParaRPr lang="ru-RU" sz="2400" b="1" dirty="0"/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755576" y="1844824"/>
          <a:ext cx="76328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316416" y="4077072"/>
            <a:ext cx="827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C3918"/>
                </a:solidFill>
              </a:rPr>
              <a:t>95,2</a:t>
            </a:r>
            <a:endParaRPr lang="ru-RU" sz="1600" b="1" dirty="0">
              <a:solidFill>
                <a:srgbClr val="FC3918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16416" y="4509120"/>
            <a:ext cx="827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C3918"/>
                </a:solidFill>
              </a:rPr>
              <a:t>87,7</a:t>
            </a:r>
            <a:endParaRPr lang="ru-RU" sz="1600" b="1" dirty="0">
              <a:solidFill>
                <a:srgbClr val="FC3918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16416" y="5013176"/>
            <a:ext cx="827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C3918"/>
                </a:solidFill>
              </a:rPr>
              <a:t>90,1</a:t>
            </a:r>
            <a:endParaRPr lang="ru-RU" sz="1600" b="1" dirty="0">
              <a:solidFill>
                <a:srgbClr val="FC3918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16416" y="5877272"/>
            <a:ext cx="827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C3918"/>
                </a:solidFill>
              </a:rPr>
              <a:t>95,7</a:t>
            </a:r>
            <a:endParaRPr lang="ru-RU" sz="1600" b="1" dirty="0">
              <a:solidFill>
                <a:srgbClr val="FC3918"/>
              </a:solidFill>
            </a:endParaRPr>
          </a:p>
        </p:txBody>
      </p:sp>
      <p:sp>
        <p:nvSpPr>
          <p:cNvPr id="30" name="TextBox 22"/>
          <p:cNvSpPr txBox="1"/>
          <p:nvPr/>
        </p:nvSpPr>
        <p:spPr>
          <a:xfrm>
            <a:off x="5940152" y="5949280"/>
            <a:ext cx="851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latin typeface="Book Antiqua"/>
              </a:rPr>
              <a:t>- 36 588</a:t>
            </a:r>
            <a:endParaRPr lang="ru-RU" sz="1400" b="1" dirty="0">
              <a:latin typeface="Book Antiqua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0" y="116632"/>
            <a:ext cx="9036496" cy="8640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о недоимке в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города Ставрополя по состоянию на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01.01.2015г.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44" name="Text Box 2"/>
          <p:cNvSpPr txBox="1">
            <a:spLocks noChangeArrowheads="1"/>
          </p:cNvSpPr>
          <p:nvPr/>
        </p:nvSpPr>
        <p:spPr bwMode="auto">
          <a:xfrm>
            <a:off x="8001000" y="0"/>
            <a:ext cx="114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Слайд 10  </a:t>
            </a:r>
            <a:endParaRPr lang="ru-RU" sz="1600" b="1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graphicFrame>
        <p:nvGraphicFramePr>
          <p:cNvPr id="18" name="Object 32"/>
          <p:cNvGraphicFramePr>
            <a:graphicFrameLocks noChangeAspect="1"/>
          </p:cNvGraphicFramePr>
          <p:nvPr/>
        </p:nvGraphicFramePr>
        <p:xfrm>
          <a:off x="-180528" y="620688"/>
          <a:ext cx="4680520" cy="4557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4139952" y="1700808"/>
          <a:ext cx="5184576" cy="4486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8" y="4077072"/>
            <a:ext cx="14221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01.01.2014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4077072"/>
            <a:ext cx="14221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01.01.2015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5" descr="C:\Documents and Settings\I.Starostina\Мои документы\Мои рисунки\tn2_f152f5f45aa9c39f1b7401975f4ebd5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621585"/>
            <a:ext cx="4716016" cy="2236415"/>
          </a:xfrm>
          <a:prstGeom prst="rect">
            <a:avLst/>
          </a:prstGeom>
          <a:noFill/>
        </p:spPr>
      </p:pic>
      <p:sp>
        <p:nvSpPr>
          <p:cNvPr id="13" name="Штриховая стрелка вправо 12"/>
          <p:cNvSpPr/>
          <p:nvPr/>
        </p:nvSpPr>
        <p:spPr>
          <a:xfrm rot="20750137">
            <a:off x="911368" y="1365713"/>
            <a:ext cx="2684506" cy="1018305"/>
          </a:xfrm>
          <a:prstGeom prst="stripedRightArrow">
            <a:avLst/>
          </a:prstGeom>
          <a:solidFill>
            <a:srgbClr val="FFFF00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 47 313</a:t>
            </a:r>
          </a:p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или 18,3%</a:t>
            </a:r>
            <a:endParaRPr lang="ru-RU" sz="1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285984" y="4071942"/>
            <a:ext cx="52864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2000" b="1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Всего проведено  146  заседаний, из них:</a:t>
            </a:r>
          </a:p>
        </p:txBody>
      </p:sp>
      <p:sp>
        <p:nvSpPr>
          <p:cNvPr id="20" name="AutoShape 204"/>
          <p:cNvSpPr>
            <a:spLocks noChangeArrowheads="1"/>
          </p:cNvSpPr>
          <p:nvPr/>
        </p:nvSpPr>
        <p:spPr bwMode="auto">
          <a:xfrm rot="2814804">
            <a:off x="411177" y="1612497"/>
            <a:ext cx="1385261" cy="2840920"/>
          </a:xfrm>
          <a:prstGeom prst="curvedRightArrow">
            <a:avLst>
              <a:gd name="adj1" fmla="val 20561"/>
              <a:gd name="adj2" fmla="val 64718"/>
              <a:gd name="adj3" fmla="val 50199"/>
            </a:avLst>
          </a:prstGeom>
          <a:gradFill rotWithShape="1">
            <a:gsLst>
              <a:gs pos="0">
                <a:srgbClr val="FF0066"/>
              </a:gs>
              <a:gs pos="50000">
                <a:srgbClr val="000000"/>
              </a:gs>
              <a:gs pos="100000">
                <a:srgbClr val="FF0066"/>
              </a:gs>
            </a:gsLst>
            <a:lin ang="270000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1" name="AutoShape 205"/>
          <p:cNvSpPr>
            <a:spLocks noChangeArrowheads="1"/>
          </p:cNvSpPr>
          <p:nvPr/>
        </p:nvSpPr>
        <p:spPr bwMode="auto">
          <a:xfrm rot="-2742468">
            <a:off x="7434123" y="1633500"/>
            <a:ext cx="1424336" cy="2870919"/>
          </a:xfrm>
          <a:prstGeom prst="curvedLeftArrow">
            <a:avLst>
              <a:gd name="adj1" fmla="val 19367"/>
              <a:gd name="adj2" fmla="val 49669"/>
              <a:gd name="adj3" fmla="val 50866"/>
            </a:avLst>
          </a:prstGeom>
          <a:gradFill rotWithShape="1">
            <a:gsLst>
              <a:gs pos="0">
                <a:srgbClr val="FF0066"/>
              </a:gs>
              <a:gs pos="50000">
                <a:srgbClr val="000000"/>
              </a:gs>
              <a:gs pos="100000">
                <a:srgbClr val="FF0066"/>
              </a:gs>
            </a:gsLst>
            <a:lin ang="1890000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3" name="Text Box 210"/>
          <p:cNvSpPr txBox="1">
            <a:spLocks noChangeArrowheads="1"/>
          </p:cNvSpPr>
          <p:nvPr/>
        </p:nvSpPr>
        <p:spPr bwMode="auto">
          <a:xfrm>
            <a:off x="1691680" y="836712"/>
            <a:ext cx="6624637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b="1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Погашена задолженность по </a:t>
            </a:r>
            <a:r>
              <a:rPr lang="ru-RU" sz="2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налоговым и неналоговым платежам </a:t>
            </a:r>
            <a:r>
              <a:rPr lang="ru-RU" sz="2000" b="1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бюджет </a:t>
            </a:r>
            <a:r>
              <a:rPr lang="ru-RU" sz="2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города в сумме:</a:t>
            </a:r>
            <a:endParaRPr lang="ru-RU" sz="2000" b="1" i="1" dirty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" name="Рисунок 34" descr="j043980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740023">
            <a:off x="2922207" y="3326654"/>
            <a:ext cx="1822605" cy="799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j043980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30615" flipV="1">
            <a:off x="4745758" y="3265165"/>
            <a:ext cx="1588689" cy="94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Oval 206"/>
          <p:cNvSpPr>
            <a:spLocks noChangeArrowheads="1"/>
          </p:cNvSpPr>
          <p:nvPr/>
        </p:nvSpPr>
        <p:spPr bwMode="auto">
          <a:xfrm>
            <a:off x="467544" y="4509120"/>
            <a:ext cx="2304256" cy="86409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 заседаний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11"/>
          <p:cNvSpPr txBox="1">
            <a:spLocks noChangeArrowheads="1"/>
          </p:cNvSpPr>
          <p:nvPr/>
        </p:nvSpPr>
        <p:spPr bwMode="auto">
          <a:xfrm>
            <a:off x="107504" y="5445224"/>
            <a:ext cx="30963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b="1" i="1" dirty="0" smtClean="0">
                <a:solidFill>
                  <a:schemeClr val="accent6"/>
                </a:solidFill>
                <a:latin typeface="Times New Roman" pitchFamily="18" charset="0"/>
              </a:rPr>
              <a:t>городской межведомственной комиссии по контролю за деятельностью предприятий и организаций в сфере оплаты труда</a:t>
            </a:r>
            <a:endParaRPr lang="ru-RU" sz="1400" b="1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403648" y="188640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Итоги работы за 2014 год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198"/>
          <p:cNvSpPr>
            <a:spLocks noChangeArrowheads="1"/>
          </p:cNvSpPr>
          <p:nvPr/>
        </p:nvSpPr>
        <p:spPr bwMode="auto">
          <a:xfrm>
            <a:off x="2771800" y="1428736"/>
            <a:ext cx="3740413" cy="2661444"/>
          </a:xfrm>
          <a:prstGeom prst="sun">
            <a:avLst>
              <a:gd name="adj" fmla="val 30431"/>
            </a:avLst>
          </a:prstGeom>
          <a:solidFill>
            <a:srgbClr val="FFFF00"/>
          </a:solidFill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167 826</a:t>
            </a:r>
            <a:endParaRPr lang="ru-RU" sz="24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  <p:sp>
        <p:nvSpPr>
          <p:cNvPr id="32" name="Oval 206"/>
          <p:cNvSpPr>
            <a:spLocks noChangeArrowheads="1"/>
          </p:cNvSpPr>
          <p:nvPr/>
        </p:nvSpPr>
        <p:spPr bwMode="auto">
          <a:xfrm>
            <a:off x="3491880" y="4509120"/>
            <a:ext cx="2232248" cy="93610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54 заседания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211"/>
          <p:cNvSpPr txBox="1">
            <a:spLocks noChangeArrowheads="1"/>
          </p:cNvSpPr>
          <p:nvPr/>
        </p:nvSpPr>
        <p:spPr bwMode="auto">
          <a:xfrm>
            <a:off x="3419872" y="5445224"/>
            <a:ext cx="235799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b="1" i="1" dirty="0" smtClean="0">
                <a:solidFill>
                  <a:schemeClr val="accent6"/>
                </a:solidFill>
                <a:latin typeface="Times New Roman" pitchFamily="18" charset="0"/>
              </a:rPr>
              <a:t>городской комиссии по контролю за поступлением арендной платы за землю</a:t>
            </a:r>
            <a:endParaRPr lang="ru-RU" sz="1400" b="1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36" name="Oval 206"/>
          <p:cNvSpPr>
            <a:spLocks noChangeArrowheads="1"/>
          </p:cNvSpPr>
          <p:nvPr/>
        </p:nvSpPr>
        <p:spPr bwMode="auto">
          <a:xfrm>
            <a:off x="6444208" y="4509120"/>
            <a:ext cx="2376264" cy="93610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ru-RU" sz="1600" dirty="0" smtClean="0">
              <a:latin typeface="Arial Black" pitchFamily="34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77 заседаний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>
              <a:latin typeface="Arial Black" pitchFamily="34" charset="0"/>
            </a:endParaRPr>
          </a:p>
        </p:txBody>
      </p:sp>
      <p:sp>
        <p:nvSpPr>
          <p:cNvPr id="37" name="Text Box 211"/>
          <p:cNvSpPr txBox="1">
            <a:spLocks noChangeArrowheads="1"/>
          </p:cNvSpPr>
          <p:nvPr/>
        </p:nvSpPr>
        <p:spPr bwMode="auto">
          <a:xfrm>
            <a:off x="6084168" y="5473005"/>
            <a:ext cx="30598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b="1" i="1" dirty="0" smtClean="0">
                <a:solidFill>
                  <a:schemeClr val="accent6"/>
                </a:solidFill>
                <a:latin typeface="Times New Roman" pitchFamily="18" charset="0"/>
              </a:rPr>
              <a:t>по снижению недоимки по налогам и другим обязательным платежам проведенных  в администрациях районов города Ставрополя</a:t>
            </a:r>
            <a:endParaRPr lang="ru-RU" sz="1400" b="1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8001000" y="0"/>
            <a:ext cx="114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Слайд 11  </a:t>
            </a:r>
            <a:endParaRPr lang="ru-RU" sz="1600" b="1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08912" cy="936104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Меры по обеспечению выполнения 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плановых назначений по расходам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/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8072463" y="0"/>
            <a:ext cx="11773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</a:rPr>
              <a:t>Слайд 12</a:t>
            </a:r>
            <a:endParaRPr lang="ru-RU" sz="1600" i="1" dirty="0">
              <a:latin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1357731"/>
          <a:ext cx="9144000" cy="5582383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9144000"/>
              </a:tblGrid>
              <a:tr h="967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</a:rPr>
                        <a:t>1. Безусловный </a:t>
                      </a:r>
                      <a:r>
                        <a:rPr lang="ru-RU" sz="2000" dirty="0">
                          <a:solidFill>
                            <a:srgbClr val="800000"/>
                          </a:solidFill>
                        </a:rPr>
                        <a:t>контроль за сроками размещения муниципального заказа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 anchor="ctr">
                    <a:solidFill>
                      <a:schemeClr val="accent1"/>
                    </a:solidFill>
                  </a:tcPr>
                </a:tc>
              </a:tr>
              <a:tr h="20255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</a:rPr>
                        <a:t>2. Мониторинг  </a:t>
                      </a:r>
                      <a:r>
                        <a:rPr lang="ru-RU" sz="2000" dirty="0">
                          <a:solidFill>
                            <a:srgbClr val="800000"/>
                          </a:solidFill>
                        </a:rPr>
                        <a:t>экономии бюджетных ассигнований, сложившейся по итогам размещения заказов на поставки товаров, выполнение работ, оказание услуг для муниципальных нужд и нужд муниципальных бюджетных учреждений города Ставрополя, в целях своевременного перераспределения сумм экономии на приоритетные направления расходов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 anchor="ctr">
                    <a:solidFill>
                      <a:srgbClr val="FFCCFF"/>
                    </a:solidFill>
                  </a:tcPr>
                </a:tc>
              </a:tr>
              <a:tr h="955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</a:rPr>
                        <a:t>3.</a:t>
                      </a:r>
                      <a:r>
                        <a:rPr lang="ru-RU" sz="2000" baseline="0" dirty="0" smtClean="0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800000"/>
                          </a:solidFill>
                        </a:rPr>
                        <a:t>Анализ </a:t>
                      </a:r>
                      <a:r>
                        <a:rPr lang="ru-RU" sz="2000" dirty="0">
                          <a:solidFill>
                            <a:srgbClr val="800000"/>
                          </a:solidFill>
                        </a:rPr>
                        <a:t>динамики кредиторской и дебиторской задолженности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 anchor="ctr">
                    <a:solidFill>
                      <a:srgbClr val="CCFFCC"/>
                    </a:solidFill>
                  </a:tcPr>
                </a:tc>
              </a:tr>
              <a:tr h="1556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</a:rPr>
                        <a:t>4. Контроль </a:t>
                      </a:r>
                      <a:r>
                        <a:rPr lang="ru-RU" sz="2000" dirty="0">
                          <a:solidFill>
                            <a:srgbClr val="800000"/>
                          </a:solidFill>
                        </a:rPr>
                        <a:t>за своевременной выплатой заработной платы работникам бюджетных учреждений, оплатой коммунальных услуг в объемах, соответствующих потреблению, выплатой средств  на исполнение публичных нормативных обязательств в полном объеме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 anchor="ctr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162641" y="0"/>
            <a:ext cx="9790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1600" i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344488" y="1500174"/>
          <a:ext cx="8599487" cy="5408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571480"/>
            <a:ext cx="91440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800" b="1" dirty="0">
              <a:solidFill>
                <a:schemeClr val="accent6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ru-RU" sz="2800" b="1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Объем недовыполненных расходов</a:t>
            </a:r>
          </a:p>
          <a:p>
            <a:pPr algn="ctr"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разрезе источников финансирования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solidFill>
                <a:schemeClr val="accent6"/>
              </a:solidFill>
              <a:latin typeface="Calibri" pitchFamily="34" charset="0"/>
            </a:endParaRPr>
          </a:p>
          <a:p>
            <a:r>
              <a:rPr lang="ru-RU" sz="2800" b="1" dirty="0" smtClean="0">
                <a:solidFill>
                  <a:schemeClr val="accent6"/>
                </a:solidFill>
                <a:latin typeface="Calibri" pitchFamily="34" charset="0"/>
              </a:rPr>
              <a:t>           </a:t>
            </a:r>
            <a:r>
              <a:rPr lang="ru-RU" sz="2800" b="1" dirty="0" smtClean="0">
                <a:solidFill>
                  <a:srgbClr val="0070C0"/>
                </a:solidFill>
                <a:latin typeface="Calibri" pitchFamily="34" charset="0"/>
              </a:rPr>
              <a:t>Бюджет </a:t>
            </a:r>
            <a:r>
              <a:rPr lang="ru-RU" sz="2800" b="1" dirty="0">
                <a:solidFill>
                  <a:srgbClr val="0070C0"/>
                </a:solidFill>
                <a:latin typeface="Calibri" pitchFamily="34" charset="0"/>
              </a:rPr>
              <a:t>города Ставрополя по расходам </a:t>
            </a:r>
          </a:p>
          <a:p>
            <a:r>
              <a:rPr lang="ru-RU" sz="2800" b="1" dirty="0">
                <a:solidFill>
                  <a:srgbClr val="0070C0"/>
                </a:solidFill>
                <a:latin typeface="Calibri" pitchFamily="34" charset="0"/>
              </a:rPr>
              <a:t>               исполнен в сумме </a:t>
            </a:r>
            <a:r>
              <a:rPr lang="ru-RU" sz="2800" b="1" dirty="0" smtClean="0">
                <a:solidFill>
                  <a:srgbClr val="0070C0"/>
                </a:solidFill>
                <a:latin typeface="Calibri" pitchFamily="34" charset="0"/>
              </a:rPr>
              <a:t>7 777 467или 93,0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Calibri" pitchFamily="34" charset="0"/>
              </a:rPr>
              <a:t>%. </a:t>
            </a:r>
          </a:p>
          <a:p>
            <a:pPr algn="ctr"/>
            <a:endParaRPr lang="ru-RU" sz="2800" b="1" dirty="0">
              <a:solidFill>
                <a:schemeClr val="accent6"/>
              </a:solidFill>
              <a:latin typeface="Calibri" pitchFamily="34" charset="0"/>
            </a:endParaRP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2928926" y="2143116"/>
            <a:ext cx="3744416" cy="144016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>
            <a:solidFill>
              <a:srgbClr val="000099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Расходы недофинансированы</a:t>
            </a:r>
          </a:p>
          <a:p>
            <a:pPr algn="ctr"/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в сумме </a:t>
            </a:r>
            <a:r>
              <a:rPr lang="ru-RU" sz="2400" b="1" dirty="0" smtClean="0">
                <a:ln w="1905"/>
                <a:solidFill>
                  <a:srgbClr val="0066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588 635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100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исполнения расходной части бюджета</a:t>
            </a:r>
          </a:p>
          <a:p>
            <a:pPr algn="ctr"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города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Ставрополя в разрезе главных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распорядителей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8164949" y="0"/>
            <a:ext cx="9790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1600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1600" i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7544" y="980728"/>
          <a:ext cx="8028384" cy="5673497"/>
        </p:xfrm>
        <a:graphic>
          <a:graphicData uri="http://schemas.openxmlformats.org/drawingml/2006/table">
            <a:tbl>
              <a:tblPr/>
              <a:tblGrid>
                <a:gridCol w="703340"/>
                <a:gridCol w="6388940"/>
                <a:gridCol w="936104"/>
              </a:tblGrid>
              <a:tr h="165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Код ГРБС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59" marR="1459" marT="1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ГРБС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59" marR="1459" marT="1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исполнение годовых назначений, %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59" marR="1459" marT="1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19380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Администрация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Комитет по управлению муниципальным имуществом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99,3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Комитет муниципального заказа и торговли администрации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7055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Комитет образования администрации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7377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Комитет культуры администрации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8648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Управление здравоохранения администрации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4314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Комитет труда и социальной защиты населения администрации города Ставрополя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Комитет физической культуры, спорта  и молодежной политики администрации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34484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Администрация Октябрьского района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87419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Администрация Промышленного района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7055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Комитет по делам ГО и ЧС администрации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7055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Управление труда, социальной защиты и работы с населением в районах города администрации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7055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Ставропольская городская Дума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055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Комитет финансов и бюджета администрации города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98,1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628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Администрация Ленинского района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95,0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055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Комитет городского хозяйства администрации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055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Комитет градостроительства администрации города Ставрополя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7054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Всего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459" marR="1459" marT="1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59" marR="1459" marT="14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59" marR="1459" marT="145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187450" y="0"/>
            <a:ext cx="81010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164949" y="0"/>
            <a:ext cx="9790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1600" i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Box 14"/>
          <p:cNvSpPr txBox="1">
            <a:spLocks noChangeArrowheads="1"/>
          </p:cNvSpPr>
          <p:nvPr/>
        </p:nvSpPr>
        <p:spPr bwMode="auto">
          <a:xfrm>
            <a:off x="7918450" y="980728"/>
            <a:ext cx="1225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тыс. руб.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1"/>
            <a:ext cx="9144000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Финансирование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муниципальных программ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0" y="476672"/>
          <a:ext cx="8604446" cy="6073879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56334"/>
                <a:gridCol w="6152378"/>
                <a:gridCol w="1202328"/>
                <a:gridCol w="993406"/>
              </a:tblGrid>
              <a:tr h="376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/>
                        <a:t>№ </a:t>
                      </a:r>
                      <a:r>
                        <a:rPr lang="ru-RU" sz="800" b="1" u="none" strike="noStrike" dirty="0" err="1"/>
                        <a:t>п</a:t>
                      </a:r>
                      <a:r>
                        <a:rPr lang="ru-RU" sz="800" b="1" u="none" strike="noStrike" dirty="0"/>
                        <a:t>/</a:t>
                      </a:r>
                      <a:r>
                        <a:rPr lang="ru-RU" sz="800" b="1" u="none" strike="noStrike" dirty="0" err="1"/>
                        <a:t>п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/>
                        <a:t>Наименование муниципальной </a:t>
                      </a:r>
                      <a:r>
                        <a:rPr lang="ru-RU" sz="800" b="1" u="none" strike="noStrike" dirty="0" smtClean="0"/>
                        <a:t>программы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 план на 2014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Исполнение годовых назначений, %</a:t>
                      </a: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2717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Развитие образования в городе Ставрополе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3 509 920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8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Поддержка садоводческих, огороднических и дачных некоммерческих объединений граждан, расположенных на территории города Ставрополя,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15 836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99,9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2203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Социальная поддержка населения города Ставрополя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1 788 404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99,9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35047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Развитие жилищно-коммунального хозяйства, транспортной системы на территории города Ставрополя, благоустройство и санитарная очистка территории города Ставрополя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1 174 850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91,3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211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градостроительства на территории города Ставрополя на 2014 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– 2017 годы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»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12 563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71,6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1347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«Обеспечение жильем населения города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Ставрополя на 2014 - 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2017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годы»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43 986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14,4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5649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«Культура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города Ставрополя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312 275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99,5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/>
                        <a:t>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«Развитие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физической культуры и спорта в городе Ставрополе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234 331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98,0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/>
                        <a:t>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Молодежь города Ставрополя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7 502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885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/>
                        <a:t>10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«Управление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муниципальными финансами и муниципальным долгом города Ставрополя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7 203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89,4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/>
                        <a:t>11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Управление и распоряжение  имуществом, находящимся в муниципальной собственности города Ставрополя, в том числе земельными ресурсами,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10 094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94,7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437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/>
                        <a:t>12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Экономическое развитие города Ставрополя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5 923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333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/>
                        <a:t>13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муниципальной службы и противодействие коррупции в администрации города Ставрополя и ее органах на 2014 - 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2017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годы»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756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/>
                        <a:t>14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«Развитие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информационного общества и снижение административных барьеров в городе Ставрополе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69 933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99,7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3444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/>
                        <a:t>15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безопасности, общественного порядка и профилактика правонарушений в городе Ставрополе на 2014 - 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2017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годы»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33 262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99,9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/>
                        <a:t>16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«Обеспечение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гражданской обороны, пожарной безопасности, безопасности людей на водных объектах, организация деятельности аварийно-спасательных служб, защита населения и территории  города Ставрополя от чрезвычайных ситуаций на 2014 -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годы»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74 740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99,9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990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/>
                        <a:t>17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Энергосбережение и повышении энергетической эффективности в городе Ставрополя на 2014 - 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2017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годы»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22 504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99,6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/>
                        <a:t>18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казачества в городе Ставрополе на 2014 - 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2017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годы»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2 303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30188">
                <a:tc gridSpan="2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Итого</a:t>
                      </a:r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7 326 385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92,3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43" marR="1343" marT="13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>
          <a:xfrm>
            <a:off x="0" y="21429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accent6"/>
                </a:solidFill>
              </a:rPr>
              <a:t>Финансирование адресной инвестиционной программы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8072463" y="0"/>
            <a:ext cx="11773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Слайд </a:t>
            </a:r>
            <a:r>
              <a:rPr lang="en-US" sz="1600" i="1" dirty="0" smtClean="0">
                <a:solidFill>
                  <a:schemeClr val="accent6"/>
                </a:solidFill>
                <a:latin typeface="Times New Roman" pitchFamily="18" charset="0"/>
              </a:rPr>
              <a:t>1</a:t>
            </a:r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6</a:t>
            </a:r>
            <a:endParaRPr lang="ru-RU" sz="1600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1619672" y="1714464"/>
          <a:ext cx="785818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2976" y="1357298"/>
            <a:ext cx="722063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171 320 </a:t>
            </a:r>
            <a:r>
              <a:rPr lang="ru-RU" dirty="0" smtClean="0">
                <a:solidFill>
                  <a:srgbClr val="0070C0"/>
                </a:solidFill>
              </a:rPr>
              <a:t>– общий годовой объем финансирования адресной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инвестиционной программы;</a:t>
            </a:r>
          </a:p>
          <a:p>
            <a:r>
              <a:rPr lang="ru-RU" sz="2800" dirty="0" smtClean="0">
                <a:solidFill>
                  <a:srgbClr val="0070C0"/>
                </a:solidFill>
              </a:rPr>
              <a:t>109 329 </a:t>
            </a:r>
            <a:r>
              <a:rPr lang="ru-RU" dirty="0" smtClean="0">
                <a:solidFill>
                  <a:srgbClr val="0070C0"/>
                </a:solidFill>
              </a:rPr>
              <a:t>– исполнение адресной инвестиционной программы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за 2014 год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7812369" y="928670"/>
            <a:ext cx="1331631" cy="369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2D2D8A"/>
                </a:solidFill>
                <a:latin typeface="Arial"/>
              </a:rPr>
              <a:t>тыс. руб.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0"/>
            <a:ext cx="8748713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+mn-cs"/>
              </a:rPr>
              <a:t>Финансирование приоритетных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+mn-cs"/>
              </a:rPr>
              <a:t>национальных проектов за 2014 год</a:t>
            </a: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0" y="1123950"/>
            <a:ext cx="9144000" cy="5734050"/>
            <a:chOff x="-2" y="300"/>
            <a:chExt cx="9738" cy="6488"/>
          </a:xfrm>
        </p:grpSpPr>
        <p:sp>
          <p:nvSpPr>
            <p:cNvPr id="20495" name="AutoShape 6"/>
            <p:cNvSpPr>
              <a:spLocks noChangeAspect="1" noChangeArrowheads="1"/>
            </p:cNvSpPr>
            <p:nvPr/>
          </p:nvSpPr>
          <p:spPr bwMode="auto">
            <a:xfrm>
              <a:off x="-2" y="300"/>
              <a:ext cx="9738" cy="6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6" name="Freeform 8"/>
            <p:cNvSpPr>
              <a:spLocks noEditPoints="1"/>
            </p:cNvSpPr>
            <p:nvPr/>
          </p:nvSpPr>
          <p:spPr bwMode="auto">
            <a:xfrm>
              <a:off x="2128" y="300"/>
              <a:ext cx="5402" cy="876"/>
            </a:xfrm>
            <a:custGeom>
              <a:avLst/>
              <a:gdLst>
                <a:gd name="T0" fmla="*/ 0 w 3063"/>
                <a:gd name="T1" fmla="*/ 0 h 679"/>
                <a:gd name="T2" fmla="*/ 20562 w 3063"/>
                <a:gd name="T3" fmla="*/ 0 h 679"/>
                <a:gd name="T4" fmla="*/ 20562 w 3063"/>
                <a:gd name="T5" fmla="*/ 1187 h 679"/>
                <a:gd name="T6" fmla="*/ 0 w 3063"/>
                <a:gd name="T7" fmla="*/ 1187 h 679"/>
                <a:gd name="T8" fmla="*/ 0 w 3063"/>
                <a:gd name="T9" fmla="*/ 0 h 679"/>
                <a:gd name="T10" fmla="*/ 60 w 3063"/>
                <a:gd name="T11" fmla="*/ 1178 h 679"/>
                <a:gd name="T12" fmla="*/ 28 w 3063"/>
                <a:gd name="T13" fmla="*/ 1170 h 679"/>
                <a:gd name="T14" fmla="*/ 20532 w 3063"/>
                <a:gd name="T15" fmla="*/ 1170 h 679"/>
                <a:gd name="T16" fmla="*/ 20504 w 3063"/>
                <a:gd name="T17" fmla="*/ 1178 h 679"/>
                <a:gd name="T18" fmla="*/ 20504 w 3063"/>
                <a:gd name="T19" fmla="*/ 8 h 679"/>
                <a:gd name="T20" fmla="*/ 20532 w 3063"/>
                <a:gd name="T21" fmla="*/ 17 h 679"/>
                <a:gd name="T22" fmla="*/ 28 w 3063"/>
                <a:gd name="T23" fmla="*/ 17 h 679"/>
                <a:gd name="T24" fmla="*/ 60 w 3063"/>
                <a:gd name="T25" fmla="*/ 8 h 679"/>
                <a:gd name="T26" fmla="*/ 60 w 3063"/>
                <a:gd name="T27" fmla="*/ 1178 h 67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063"/>
                <a:gd name="T43" fmla="*/ 0 h 679"/>
                <a:gd name="T44" fmla="*/ 3063 w 3063"/>
                <a:gd name="T45" fmla="*/ 679 h 67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063" h="679">
                  <a:moveTo>
                    <a:pt x="0" y="0"/>
                  </a:moveTo>
                  <a:lnTo>
                    <a:pt x="3063" y="0"/>
                  </a:lnTo>
                  <a:lnTo>
                    <a:pt x="3063" y="679"/>
                  </a:lnTo>
                  <a:lnTo>
                    <a:pt x="0" y="679"/>
                  </a:lnTo>
                  <a:lnTo>
                    <a:pt x="0" y="0"/>
                  </a:lnTo>
                  <a:close/>
                  <a:moveTo>
                    <a:pt x="9" y="674"/>
                  </a:moveTo>
                  <a:lnTo>
                    <a:pt x="4" y="669"/>
                  </a:lnTo>
                  <a:lnTo>
                    <a:pt x="3058" y="669"/>
                  </a:lnTo>
                  <a:lnTo>
                    <a:pt x="3054" y="674"/>
                  </a:lnTo>
                  <a:lnTo>
                    <a:pt x="3054" y="5"/>
                  </a:lnTo>
                  <a:lnTo>
                    <a:pt x="3058" y="10"/>
                  </a:lnTo>
                  <a:lnTo>
                    <a:pt x="4" y="10"/>
                  </a:lnTo>
                  <a:lnTo>
                    <a:pt x="9" y="5"/>
                  </a:lnTo>
                  <a:lnTo>
                    <a:pt x="9" y="67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Rectangle 10"/>
            <p:cNvSpPr>
              <a:spLocks noChangeArrowheads="1"/>
            </p:cNvSpPr>
            <p:nvPr/>
          </p:nvSpPr>
          <p:spPr bwMode="auto">
            <a:xfrm>
              <a:off x="3574" y="2482"/>
              <a:ext cx="2886" cy="902"/>
            </a:xfrm>
            <a:prstGeom prst="rect">
              <a:avLst/>
            </a:prstGeom>
            <a:gradFill rotWithShape="1">
              <a:gsLst>
                <a:gs pos="0">
                  <a:srgbClr val="FFC000"/>
                </a:gs>
                <a:gs pos="50000">
                  <a:srgbClr val="FFFFFF"/>
                </a:gs>
                <a:gs pos="100000">
                  <a:srgbClr val="FFC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2600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+mn-cs"/>
                </a:rPr>
                <a:t>Краевой бюджет</a:t>
              </a:r>
            </a:p>
          </p:txBody>
        </p:sp>
        <p:sp>
          <p:nvSpPr>
            <p:cNvPr id="8212" name="Rectangle 17"/>
            <p:cNvSpPr>
              <a:spLocks noChangeArrowheads="1"/>
            </p:cNvSpPr>
            <p:nvPr/>
          </p:nvSpPr>
          <p:spPr bwMode="auto">
            <a:xfrm>
              <a:off x="6864" y="2402"/>
              <a:ext cx="2872" cy="862"/>
            </a:xfrm>
            <a:prstGeom prst="rect">
              <a:avLst/>
            </a:prstGeom>
            <a:gradFill rotWithShape="1">
              <a:gsLst>
                <a:gs pos="0">
                  <a:srgbClr val="FFC000"/>
                </a:gs>
                <a:gs pos="50000">
                  <a:srgbClr val="FFFFFF"/>
                </a:gs>
                <a:gs pos="100000">
                  <a:srgbClr val="FFC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2600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+mn-cs"/>
                </a:rPr>
                <a:t>Местный бюджет</a:t>
              </a:r>
            </a:p>
          </p:txBody>
        </p:sp>
        <p:sp>
          <p:nvSpPr>
            <p:cNvPr id="20499" name="Rectangle 22"/>
            <p:cNvSpPr>
              <a:spLocks noChangeArrowheads="1"/>
            </p:cNvSpPr>
            <p:nvPr/>
          </p:nvSpPr>
          <p:spPr bwMode="auto">
            <a:xfrm>
              <a:off x="7666" y="5150"/>
              <a:ext cx="1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ru-RU"/>
            </a:p>
          </p:txBody>
        </p:sp>
        <p:sp>
          <p:nvSpPr>
            <p:cNvPr id="20500" name="Rectangle 23"/>
            <p:cNvSpPr>
              <a:spLocks noChangeArrowheads="1"/>
            </p:cNvSpPr>
            <p:nvPr/>
          </p:nvSpPr>
          <p:spPr bwMode="auto">
            <a:xfrm>
              <a:off x="1791" y="3309"/>
              <a:ext cx="7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20501" name="Freeform 24"/>
            <p:cNvSpPr>
              <a:spLocks noEditPoints="1"/>
            </p:cNvSpPr>
            <p:nvPr/>
          </p:nvSpPr>
          <p:spPr bwMode="auto">
            <a:xfrm rot="-654751">
              <a:off x="1367" y="1755"/>
              <a:ext cx="2470" cy="436"/>
            </a:xfrm>
            <a:custGeom>
              <a:avLst/>
              <a:gdLst>
                <a:gd name="T0" fmla="*/ 5098 w 1940"/>
                <a:gd name="T1" fmla="*/ 122 h 250"/>
                <a:gd name="T2" fmla="*/ 173 w 1940"/>
                <a:gd name="T3" fmla="*/ 2027 h 250"/>
                <a:gd name="T4" fmla="*/ 167 w 1940"/>
                <a:gd name="T5" fmla="*/ 1904 h 250"/>
                <a:gd name="T6" fmla="*/ 5097 w 1940"/>
                <a:gd name="T7" fmla="*/ 0 h 250"/>
                <a:gd name="T8" fmla="*/ 5098 w 1940"/>
                <a:gd name="T9" fmla="*/ 122 h 250"/>
                <a:gd name="T10" fmla="*/ 219 w 1940"/>
                <a:gd name="T11" fmla="*/ 2311 h 250"/>
                <a:gd name="T12" fmla="*/ 0 w 1940"/>
                <a:gd name="T13" fmla="*/ 2037 h 250"/>
                <a:gd name="T14" fmla="*/ 195 w 1940"/>
                <a:gd name="T15" fmla="*/ 1591 h 250"/>
                <a:gd name="T16" fmla="*/ 219 w 1940"/>
                <a:gd name="T17" fmla="*/ 2311 h 2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40"/>
                <a:gd name="T28" fmla="*/ 0 h 250"/>
                <a:gd name="T29" fmla="*/ 1940 w 1940"/>
                <a:gd name="T30" fmla="*/ 250 h 25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40" h="250">
                  <a:moveTo>
                    <a:pt x="1940" y="13"/>
                  </a:moveTo>
                  <a:lnTo>
                    <a:pt x="66" y="219"/>
                  </a:lnTo>
                  <a:lnTo>
                    <a:pt x="64" y="206"/>
                  </a:lnTo>
                  <a:lnTo>
                    <a:pt x="1939" y="0"/>
                  </a:lnTo>
                  <a:lnTo>
                    <a:pt x="1940" y="13"/>
                  </a:lnTo>
                  <a:close/>
                  <a:moveTo>
                    <a:pt x="83" y="250"/>
                  </a:moveTo>
                  <a:lnTo>
                    <a:pt x="0" y="220"/>
                  </a:lnTo>
                  <a:lnTo>
                    <a:pt x="74" y="172"/>
                  </a:lnTo>
                  <a:lnTo>
                    <a:pt x="83" y="250"/>
                  </a:lnTo>
                  <a:close/>
                </a:path>
              </a:pathLst>
            </a:custGeom>
            <a:solidFill>
              <a:srgbClr val="85FBAC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02" name="Freeform 26"/>
            <p:cNvSpPr>
              <a:spLocks noEditPoints="1"/>
            </p:cNvSpPr>
            <p:nvPr/>
          </p:nvSpPr>
          <p:spPr bwMode="auto">
            <a:xfrm rot="596419">
              <a:off x="5344" y="1671"/>
              <a:ext cx="2646" cy="497"/>
            </a:xfrm>
            <a:custGeom>
              <a:avLst/>
              <a:gdLst>
                <a:gd name="T0" fmla="*/ 1 w 2013"/>
                <a:gd name="T1" fmla="*/ 0 h 251"/>
                <a:gd name="T2" fmla="*/ 5815 w 2013"/>
                <a:gd name="T3" fmla="*/ 3168 h 251"/>
                <a:gd name="T4" fmla="*/ 5809 w 2013"/>
                <a:gd name="T5" fmla="*/ 3384 h 251"/>
                <a:gd name="T6" fmla="*/ 0 w 2013"/>
                <a:gd name="T7" fmla="*/ 200 h 251"/>
                <a:gd name="T8" fmla="*/ 1 w 2013"/>
                <a:gd name="T9" fmla="*/ 0 h 251"/>
                <a:gd name="T10" fmla="*/ 5785 w 2013"/>
                <a:gd name="T11" fmla="*/ 2661 h 251"/>
                <a:gd name="T12" fmla="*/ 6010 w 2013"/>
                <a:gd name="T13" fmla="*/ 3384 h 251"/>
                <a:gd name="T14" fmla="*/ 5763 w 2013"/>
                <a:gd name="T15" fmla="*/ 3857 h 251"/>
                <a:gd name="T16" fmla="*/ 5785 w 2013"/>
                <a:gd name="T17" fmla="*/ 2661 h 2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13"/>
                <a:gd name="T28" fmla="*/ 0 h 251"/>
                <a:gd name="T29" fmla="*/ 2013 w 2013"/>
                <a:gd name="T30" fmla="*/ 251 h 2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13" h="251">
                  <a:moveTo>
                    <a:pt x="1" y="0"/>
                  </a:moveTo>
                  <a:lnTo>
                    <a:pt x="1948" y="206"/>
                  </a:lnTo>
                  <a:lnTo>
                    <a:pt x="1946" y="220"/>
                  </a:lnTo>
                  <a:lnTo>
                    <a:pt x="0" y="13"/>
                  </a:lnTo>
                  <a:lnTo>
                    <a:pt x="1" y="0"/>
                  </a:lnTo>
                  <a:close/>
                  <a:moveTo>
                    <a:pt x="1938" y="173"/>
                  </a:moveTo>
                  <a:lnTo>
                    <a:pt x="2013" y="220"/>
                  </a:lnTo>
                  <a:lnTo>
                    <a:pt x="1930" y="251"/>
                  </a:lnTo>
                  <a:lnTo>
                    <a:pt x="1938" y="173"/>
                  </a:lnTo>
                  <a:close/>
                </a:path>
              </a:pathLst>
            </a:custGeom>
            <a:solidFill>
              <a:srgbClr val="85FBAC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0503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28" y="322"/>
              <a:ext cx="5402" cy="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286" name="Rectangle 38"/>
            <p:cNvSpPr>
              <a:spLocks noChangeArrowheads="1"/>
            </p:cNvSpPr>
            <p:nvPr/>
          </p:nvSpPr>
          <p:spPr bwMode="auto">
            <a:xfrm>
              <a:off x="454" y="3372"/>
              <a:ext cx="2127" cy="652"/>
            </a:xfrm>
            <a:prstGeom prst="rect">
              <a:avLst/>
            </a:prstGeom>
            <a:gradFill rotWithShape="1">
              <a:gsLst>
                <a:gs pos="0">
                  <a:srgbClr val="92D050"/>
                </a:gs>
                <a:gs pos="50000">
                  <a:srgbClr val="92D050">
                    <a:gamma/>
                    <a:tint val="7059"/>
                    <a:invGamma/>
                  </a:srgbClr>
                </a:gs>
                <a:gs pos="100000">
                  <a:srgbClr val="92D05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3600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+mn-cs"/>
                </a:rPr>
                <a:t>3 031</a:t>
              </a:r>
            </a:p>
          </p:txBody>
        </p:sp>
      </p:grpSp>
      <p:pic>
        <p:nvPicPr>
          <p:cNvPr id="20484" name="Picture 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3357563"/>
            <a:ext cx="2286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43"/>
          <p:cNvSpPr>
            <a:spLocks noChangeArrowheads="1"/>
          </p:cNvSpPr>
          <p:nvPr/>
        </p:nvSpPr>
        <p:spPr bwMode="auto">
          <a:xfrm>
            <a:off x="395288" y="3068638"/>
            <a:ext cx="2889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800" b="1">
              <a:solidFill>
                <a:schemeClr val="bg2"/>
              </a:solidFill>
            </a:endParaRPr>
          </a:p>
        </p:txBody>
      </p:sp>
      <p:sp>
        <p:nvSpPr>
          <p:cNvPr id="8200" name="Text Box 4"/>
          <p:cNvSpPr txBox="1">
            <a:spLocks noChangeArrowheads="1"/>
          </p:cNvSpPr>
          <p:nvPr/>
        </p:nvSpPr>
        <p:spPr bwMode="auto">
          <a:xfrm>
            <a:off x="8056563" y="0"/>
            <a:ext cx="10079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i="1" dirty="0">
                <a:solidFill>
                  <a:schemeClr val="accent6"/>
                </a:solidFill>
                <a:latin typeface="Times New Roman" pitchFamily="18" charset="0"/>
                <a:cs typeface="+mn-cs"/>
              </a:rPr>
              <a:t>Слайд</a:t>
            </a:r>
            <a:r>
              <a:rPr lang="ru-RU" sz="1600" dirty="0">
                <a:solidFill>
                  <a:schemeClr val="accent6"/>
                </a:solidFill>
                <a:latin typeface="Arial" charset="0"/>
                <a:cs typeface="+mn-cs"/>
              </a:rPr>
              <a:t> </a:t>
            </a:r>
            <a:r>
              <a:rPr lang="ru-RU" sz="1600" i="1" dirty="0" smtClean="0">
                <a:solidFill>
                  <a:schemeClr val="accent6"/>
                </a:solidFill>
                <a:latin typeface="Arial" charset="0"/>
                <a:cs typeface="+mn-cs"/>
              </a:rPr>
              <a:t>17</a:t>
            </a:r>
            <a:endParaRPr lang="ru-RU" sz="1600" i="1" dirty="0">
              <a:solidFill>
                <a:schemeClr val="accent6"/>
              </a:solidFill>
              <a:latin typeface="Arial" charset="0"/>
              <a:cs typeface="+mn-cs"/>
            </a:endParaRPr>
          </a:p>
        </p:txBody>
      </p:sp>
      <p:sp>
        <p:nvSpPr>
          <p:cNvPr id="20487" name="TextBox 47"/>
          <p:cNvSpPr txBox="1">
            <a:spLocks noChangeArrowheads="1"/>
          </p:cNvSpPr>
          <p:nvPr/>
        </p:nvSpPr>
        <p:spPr bwMode="auto">
          <a:xfrm>
            <a:off x="7918450" y="692150"/>
            <a:ext cx="1225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тыс. руб.</a:t>
            </a: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0" y="3000375"/>
            <a:ext cx="2714625" cy="796925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50000">
                <a:srgbClr val="FFFFFF"/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Федеральный бюджет</a:t>
            </a:r>
          </a:p>
        </p:txBody>
      </p:sp>
      <p:sp>
        <p:nvSpPr>
          <p:cNvPr id="29" name="Rectangle 38"/>
          <p:cNvSpPr>
            <a:spLocks noChangeArrowheads="1"/>
          </p:cNvSpPr>
          <p:nvPr/>
        </p:nvSpPr>
        <p:spPr bwMode="auto">
          <a:xfrm>
            <a:off x="3714750" y="3857625"/>
            <a:ext cx="1944688" cy="576263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rgbClr val="92D050">
                  <a:gamma/>
                  <a:tint val="7059"/>
                  <a:invGamma/>
                </a:srgbClr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4 597</a:t>
            </a:r>
          </a:p>
        </p:txBody>
      </p:sp>
      <p:sp>
        <p:nvSpPr>
          <p:cNvPr id="31" name="Rectangle 38"/>
          <p:cNvSpPr>
            <a:spLocks noChangeArrowheads="1"/>
          </p:cNvSpPr>
          <p:nvPr/>
        </p:nvSpPr>
        <p:spPr bwMode="auto">
          <a:xfrm>
            <a:off x="2987675" y="1928813"/>
            <a:ext cx="2879725" cy="563562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rgbClr val="92D050">
                  <a:gamma/>
                  <a:tint val="7059"/>
                  <a:invGamma/>
                </a:srgbClr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Всего 15 194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71688" y="1071563"/>
            <a:ext cx="4965700" cy="8921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Доступное и комфортное жилье</a:t>
            </a:r>
          </a:p>
          <a:p>
            <a:pPr algn="ctr">
              <a:defRPr/>
            </a:pPr>
            <a:r>
              <a:rPr lang="ru-RU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 (молодые  семьи)</a:t>
            </a:r>
          </a:p>
        </p:txBody>
      </p:sp>
      <p:cxnSp>
        <p:nvCxnSpPr>
          <p:cNvPr id="34" name="Прямая со стрелкой 33"/>
          <p:cNvCxnSpPr>
            <a:stCxn id="31" idx="2"/>
          </p:cNvCxnSpPr>
          <p:nvPr/>
        </p:nvCxnSpPr>
        <p:spPr>
          <a:xfrm>
            <a:off x="4427538" y="2492375"/>
            <a:ext cx="1587" cy="5080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7000875" y="3786188"/>
            <a:ext cx="1927225" cy="576262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rgbClr val="92D050">
                  <a:gamma/>
                  <a:tint val="7059"/>
                  <a:invGamma/>
                </a:srgbClr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+mn-cs"/>
              </a:rPr>
              <a:t>7 566</a:t>
            </a:r>
          </a:p>
        </p:txBody>
      </p:sp>
      <p:pic>
        <p:nvPicPr>
          <p:cNvPr id="9218" name="Picture 2" descr="Социальные выплаты и доступное жилье для молодой семьи Бесплатная юридическая консультация онлайн. Юридические услуги: адвокатс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4500545"/>
            <a:ext cx="3143272" cy="23574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8135938" y="0"/>
            <a:ext cx="9854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Слайд</a:t>
            </a:r>
            <a:r>
              <a:rPr lang="ru-RU" sz="1600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18</a:t>
            </a:r>
            <a:endParaRPr lang="ru-RU" sz="1600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918793" y="692696"/>
            <a:ext cx="122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тыс. руб.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4" name="Oval 18"/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2915816" y="1844824"/>
            <a:ext cx="2714612" cy="936104"/>
          </a:xfrm>
          <a:prstGeom prst="ellipse">
            <a:avLst/>
          </a:prstGeom>
          <a:gradFill>
            <a:gsLst>
              <a:gs pos="0">
                <a:srgbClr val="0070C0"/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Arial Unicode MS" pitchFamily="34" charset="-128"/>
                <a:cs typeface="Microsoft Sans Serif" pitchFamily="34" charset="0"/>
              </a:rPr>
              <a:t>101 128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  <a:ea typeface="Arial Unicode MS" pitchFamily="34" charset="-128"/>
              <a:cs typeface="Microsoft Sans Serif" pitchFamily="34" charset="0"/>
            </a:endParaRPr>
          </a:p>
        </p:txBody>
      </p:sp>
      <p:sp>
        <p:nvSpPr>
          <p:cNvPr id="25" name="Oval 18"/>
          <p:cNvSpPr>
            <a:spLocks noChangeArrowheads="1"/>
          </p:cNvSpPr>
          <p:nvPr>
            <p:custDataLst>
              <p:tags r:id="rId2"/>
            </p:custDataLst>
          </p:nvPr>
        </p:nvSpPr>
        <p:spPr bwMode="blackWhite">
          <a:xfrm>
            <a:off x="2928926" y="3571876"/>
            <a:ext cx="2714612" cy="936104"/>
          </a:xfrm>
          <a:prstGeom prst="ellipse">
            <a:avLst/>
          </a:prstGeom>
          <a:gradFill>
            <a:gsLst>
              <a:gs pos="0">
                <a:srgbClr val="0070C0"/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Franklin Gothic Book" pitchFamily="34" charset="0"/>
                <a:ea typeface="Arial Unicode MS" pitchFamily="34" charset="-128"/>
                <a:cs typeface="Microsoft Sans Serif" pitchFamily="34" charset="0"/>
              </a:rPr>
              <a:t>97 828</a:t>
            </a:r>
            <a:endParaRPr lang="en-US" sz="2800" b="1" dirty="0">
              <a:solidFill>
                <a:schemeClr val="bg1"/>
              </a:solidFill>
              <a:latin typeface="Franklin Gothic Book" pitchFamily="34" charset="0"/>
              <a:ea typeface="Arial Unicode MS" pitchFamily="34" charset="-128"/>
              <a:cs typeface="Microsoft Sans Serif" pitchFamily="34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0" y="142852"/>
            <a:ext cx="914400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Расходы за счет субсидий на статус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административного центра Ставропольского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края </a:t>
            </a:r>
            <a:r>
              <a:rPr lang="ru-RU" sz="2400" b="1" smtClean="0">
                <a:solidFill>
                  <a:schemeClr val="accent2">
                    <a:lumMod val="75000"/>
                  </a:schemeClr>
                </a:solidFill>
              </a:rPr>
              <a:t>за 2014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года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Oval 18"/>
          <p:cNvSpPr>
            <a:spLocks noChangeArrowheads="1"/>
          </p:cNvSpPr>
          <p:nvPr>
            <p:custDataLst>
              <p:tags r:id="rId3"/>
            </p:custDataLst>
          </p:nvPr>
        </p:nvSpPr>
        <p:spPr bwMode="blackWhite">
          <a:xfrm>
            <a:off x="2843808" y="5373216"/>
            <a:ext cx="2786082" cy="936104"/>
          </a:xfrm>
          <a:prstGeom prst="ellipse">
            <a:avLst/>
          </a:prstGeom>
          <a:gradFill>
            <a:gsLst>
              <a:gs pos="0">
                <a:srgbClr val="0070C0"/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Franklin Gothic Book" pitchFamily="34" charset="0"/>
                <a:ea typeface="Arial Unicode MS" pitchFamily="34" charset="-128"/>
                <a:cs typeface="Microsoft Sans Serif" pitchFamily="34" charset="0"/>
              </a:rPr>
              <a:t>96,7%</a:t>
            </a:r>
            <a:endParaRPr lang="en-US" sz="2800" b="1" dirty="0">
              <a:solidFill>
                <a:schemeClr val="bg1"/>
              </a:solidFill>
              <a:latin typeface="Franklin Gothic Book" pitchFamily="34" charset="0"/>
              <a:ea typeface="Arial Unicode MS" pitchFamily="34" charset="-128"/>
              <a:cs typeface="Microsoft Sans Serif" pitchFamily="34" charset="0"/>
            </a:endParaRPr>
          </a:p>
        </p:txBody>
      </p:sp>
      <p:graphicFrame>
        <p:nvGraphicFramePr>
          <p:cNvPr id="35" name="Схема 34"/>
          <p:cNvGraphicFramePr/>
          <p:nvPr/>
        </p:nvGraphicFramePr>
        <p:xfrm>
          <a:off x="0" y="1571612"/>
          <a:ext cx="357186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0244" name="Picture 4" descr="Реформы ландшафтного дизайна: на клумбах Ставрополя появились жирафы ОБЩЕСТВО:Экология ОБЩЕСТВО АиФ Ставрополь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57884" y="5055306"/>
            <a:ext cx="2714644" cy="1802693"/>
          </a:xfrm>
          <a:prstGeom prst="rect">
            <a:avLst/>
          </a:prstGeom>
          <a:noFill/>
        </p:spPr>
      </p:pic>
      <p:pic>
        <p:nvPicPr>
          <p:cNvPr id="10242" name="Picture 2" descr="Реформы ландшафтного дизайна: на клумбах Ставрополя появились жирафы ОБЩЕСТВО:Экология ОБЩЕСТВО АиФ Ставрополь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57884" y="3214686"/>
            <a:ext cx="2714644" cy="1802693"/>
          </a:xfrm>
          <a:prstGeom prst="rect">
            <a:avLst/>
          </a:prstGeom>
          <a:noFill/>
        </p:spPr>
      </p:pic>
      <p:pic>
        <p:nvPicPr>
          <p:cNvPr id="10246" name="Picture 6" descr="Прогулки без экскурсовода: Ставрополь - yleu - Сохраненная запись в кэше Ljrate.ru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857884" y="1357298"/>
            <a:ext cx="2714643" cy="17984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42910" y="0"/>
            <a:ext cx="781208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Фактические параметры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города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Ставрополя за 2014 год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135938" y="0"/>
            <a:ext cx="8764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Слайд 1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1428728" y="15716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7812360" y="1196752"/>
            <a:ext cx="9918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тыс. руб.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2143116"/>
            <a:ext cx="214314" cy="214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786182" y="3429000"/>
            <a:ext cx="214314" cy="214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786182" y="4857760"/>
            <a:ext cx="214314" cy="214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Финансирование расходов бюджета на заработную плату</a:t>
            </a:r>
          </a:p>
          <a:p>
            <a:pPr algn="ctr"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работников учреждений социально-культурной сферы</a:t>
            </a:r>
          </a:p>
          <a:p>
            <a:pPr algn="ctr"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города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Ставрополя за 201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0" y="1961456"/>
          <a:ext cx="896448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918793" y="1412776"/>
            <a:ext cx="991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6"/>
                </a:solidFill>
              </a:rPr>
              <a:t>тыс. руб.</a:t>
            </a:r>
            <a:endParaRPr lang="ru-RU" sz="1400" b="1" dirty="0">
              <a:solidFill>
                <a:schemeClr val="accent6"/>
              </a:solidFill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8072463" y="0"/>
            <a:ext cx="11773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Слайд </a:t>
            </a:r>
            <a:r>
              <a:rPr lang="en-US" sz="1600" i="1" dirty="0" smtClean="0">
                <a:solidFill>
                  <a:schemeClr val="accent6"/>
                </a:solidFill>
                <a:latin typeface="Times New Roman" pitchFamily="18" charset="0"/>
              </a:rPr>
              <a:t>1</a:t>
            </a:r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9</a:t>
            </a:r>
            <a:endParaRPr lang="ru-RU" sz="1600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0" y="0"/>
            <a:ext cx="8737577" cy="1142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endParaRPr lang="ru-RU" sz="2400" b="1" spc="-100" dirty="0" smtClean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на содержание  органов местного самоуправления города Ставрополя (ОМСУ) за 2014 года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8158163" y="0"/>
            <a:ext cx="9790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</a:rPr>
              <a:t>Слайд 20</a:t>
            </a:r>
            <a:endParaRPr lang="ru-RU" sz="16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827584" y="2204864"/>
            <a:ext cx="7920880" cy="1296144"/>
          </a:xfrm>
          <a:prstGeom prst="downArrowCallout">
            <a:avLst>
              <a:gd name="adj1" fmla="val 47099"/>
              <a:gd name="adj2" fmla="val 37448"/>
              <a:gd name="adj3" fmla="val 25000"/>
              <a:gd name="adj4" fmla="val 75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Всего расходов:  </a:t>
            </a:r>
          </a:p>
          <a:p>
            <a:pPr algn="ctr"/>
            <a:r>
              <a:rPr lang="ru-RU" sz="2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366 817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тыс. руб. - 7,0% от общих расходов бюджета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5576" y="3717032"/>
            <a:ext cx="8064896" cy="11521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счет средств местного бюджета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328 270 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руб.- 13,74% от налоговых и неналоговых доходов при утвержденном нормативе – 17,37%</a:t>
            </a:r>
            <a:endParaRPr lang="ru-RU" sz="2400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2" descr="gerb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39863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331640" y="404664"/>
            <a:ext cx="7596311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Динамика просроченной кредиторской задолженности </a:t>
            </a:r>
            <a:r>
              <a:rPr lang="en-US" sz="28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</a:t>
            </a:r>
            <a:r>
              <a:rPr lang="ru-RU" sz="28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за 2012 </a:t>
            </a:r>
            <a:r>
              <a:rPr lang="ru-RU" sz="2800" b="1" spc="-10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– 2014 </a:t>
            </a:r>
            <a:r>
              <a:rPr lang="ru-RU" sz="28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годы</a:t>
            </a:r>
            <a:endParaRPr lang="ru-RU" sz="2800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8158163" y="0"/>
            <a:ext cx="9790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</a:rPr>
              <a:t>Слайд 21</a:t>
            </a:r>
            <a:endParaRPr lang="ru-RU" sz="1600" i="1" dirty="0">
              <a:latin typeface="Times New Roman" pitchFamily="18" charset="0"/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-130628" y="1157401"/>
          <a:ext cx="91440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1835696" y="1988840"/>
            <a:ext cx="0" cy="4248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44008" y="2420888"/>
            <a:ext cx="72008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452320" y="594928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7668344" y="1556792"/>
            <a:ext cx="1210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тыс. руб.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/>
          <p:nvPr/>
        </p:nvGraphicFramePr>
        <p:xfrm>
          <a:off x="0" y="1556792"/>
          <a:ext cx="8964488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2" descr="gerb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39863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331640" y="404664"/>
            <a:ext cx="7596311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Динамика дебиторской задолженности </a:t>
            </a:r>
            <a:r>
              <a:rPr lang="en-US" sz="28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</a:t>
            </a:r>
            <a:r>
              <a:rPr lang="ru-RU" sz="28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за 2012 – 2014 годы</a:t>
            </a:r>
            <a:endParaRPr lang="ru-RU" sz="2800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8158163" y="0"/>
            <a:ext cx="9790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</a:rPr>
              <a:t>Слайд 22</a:t>
            </a:r>
          </a:p>
          <a:p>
            <a:endParaRPr lang="ru-RU" sz="1600" i="1" dirty="0">
              <a:latin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2708920"/>
            <a:ext cx="1152128" cy="4811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latin typeface="Book Antiqua" pitchFamily="18" charset="0"/>
              </a:rPr>
              <a:t>-12 460</a:t>
            </a:r>
          </a:p>
          <a:p>
            <a:endParaRPr lang="ru-RU" sz="2400" b="1" dirty="0" smtClean="0">
              <a:latin typeface="Book Antiqua" pitchFamily="18" charset="0"/>
            </a:endParaRPr>
          </a:p>
          <a:p>
            <a:endParaRPr lang="ru-RU" sz="2400" b="1" dirty="0" smtClean="0">
              <a:latin typeface="Book Antiqua" pitchFamily="18" charset="0"/>
            </a:endParaRPr>
          </a:p>
          <a:p>
            <a:endParaRPr lang="ru-RU" sz="1600" dirty="0">
              <a:latin typeface="Book Antiqu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5301208"/>
            <a:ext cx="864096" cy="4811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latin typeface="Book Antiqua" pitchFamily="18" charset="0"/>
              </a:rPr>
              <a:t>+152</a:t>
            </a:r>
          </a:p>
          <a:p>
            <a:endParaRPr lang="ru-RU" sz="2400" b="1" dirty="0" smtClean="0">
              <a:latin typeface="Book Antiqua" pitchFamily="18" charset="0"/>
            </a:endParaRPr>
          </a:p>
          <a:p>
            <a:endParaRPr lang="ru-RU" sz="2400" b="1" dirty="0" smtClean="0">
              <a:latin typeface="Book Antiqua" pitchFamily="18" charset="0"/>
            </a:endParaRPr>
          </a:p>
          <a:p>
            <a:endParaRPr lang="ru-RU" sz="2400" b="1" dirty="0">
              <a:latin typeface="Book Antiqua" pitchFamily="18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7740352" y="1124744"/>
            <a:ext cx="1210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тыс. руб.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499992" y="551723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380312" y="5301208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0" y="285728"/>
            <a:ext cx="8711927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Муниципальный долг города Ставрополя по состоянию на 01.01.2015 года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8158163" y="0"/>
            <a:ext cx="9790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Слайд 23</a:t>
            </a:r>
            <a:endParaRPr lang="ru-RU" sz="1600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7786710" y="1285860"/>
            <a:ext cx="12252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accent6"/>
                </a:solidFill>
                <a:latin typeface="+mn-lt"/>
                <a:cs typeface="+mn-cs"/>
              </a:rPr>
              <a:t>тыс. руб.</a:t>
            </a: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428596" y="1643050"/>
          <a:ext cx="8136904" cy="4568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4508501"/>
            <a:ext cx="9144000" cy="992201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5400" dirty="0">
                <a:solidFill>
                  <a:schemeClr val="bg2"/>
                </a:solidFill>
              </a:rPr>
              <a:t>СПАСИБО ЗА ВНИМАНИЕ!</a:t>
            </a:r>
          </a:p>
        </p:txBody>
      </p:sp>
      <p:pic>
        <p:nvPicPr>
          <p:cNvPr id="6" name="Picture 5" descr="gerb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2500306"/>
            <a:ext cx="2214578" cy="2077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7" name="Text Box 3"/>
          <p:cNvSpPr txBox="1">
            <a:spLocks noChangeArrowheads="1"/>
          </p:cNvSpPr>
          <p:nvPr/>
        </p:nvSpPr>
        <p:spPr>
          <a:xfrm>
            <a:off x="571472" y="214290"/>
            <a:ext cx="832485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ДОКЛАД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1071546"/>
            <a:ext cx="89297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исполнении бюджета</a:t>
            </a:r>
            <a:endParaRPr lang="en-US" sz="28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города Ставрополя</a:t>
            </a: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2014 </a:t>
            </a:r>
            <a:r>
              <a:rPr lang="ru-RU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endParaRPr lang="ru-RU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Group 4"/>
          <p:cNvGraphicFramePr>
            <a:graphicFrameLocks noGrp="1"/>
          </p:cNvGraphicFramePr>
          <p:nvPr/>
        </p:nvGraphicFramePr>
        <p:xfrm>
          <a:off x="285720" y="5786454"/>
          <a:ext cx="8606158" cy="914400"/>
        </p:xfrm>
        <a:graphic>
          <a:graphicData uri="http://schemas.openxmlformats.org/drawingml/2006/table">
            <a:tbl>
              <a:tblPr/>
              <a:tblGrid>
                <a:gridCol w="1804724"/>
                <a:gridCol w="6801434"/>
              </a:tblGrid>
              <a:tr h="450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kern="1200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+mn-ea"/>
                          <a:cs typeface="Arial" charset="0"/>
                        </a:rPr>
                        <a:t>Докладчик: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kern="1200" baseline="0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+mn-ea"/>
                          <a:cs typeface="Arial" charset="0"/>
                        </a:rPr>
                        <a:t>Захаров Николай Васильевич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kern="1200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+mn-ea"/>
                          <a:cs typeface="Arial" charset="0"/>
                        </a:rPr>
                        <a:t>                 руководитель комитета финансов и бюджета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2400" kern="1200" dirty="0" smtClean="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" y="115889"/>
            <a:ext cx="9144000" cy="812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города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Ставрополя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267542" y="0"/>
            <a:ext cx="8764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Слайд </a:t>
            </a:r>
            <a:r>
              <a:rPr lang="ru-RU" sz="16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2</a:t>
            </a:r>
            <a:endParaRPr lang="ru-RU" sz="1600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078" name="TextBox 14"/>
          <p:cNvSpPr txBox="1">
            <a:spLocks noChangeArrowheads="1"/>
          </p:cNvSpPr>
          <p:nvPr/>
        </p:nvSpPr>
        <p:spPr bwMode="auto">
          <a:xfrm>
            <a:off x="7918450" y="1412875"/>
            <a:ext cx="9918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тыс. руб.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00166" y="1071546"/>
            <a:ext cx="15001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99,4%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" name="Содержимое 18"/>
          <p:cNvGraphicFramePr>
            <a:graphicFrameLocks noGrp="1"/>
          </p:cNvGraphicFramePr>
          <p:nvPr>
            <p:ph idx="1"/>
          </p:nvPr>
        </p:nvGraphicFramePr>
        <p:xfrm>
          <a:off x="0" y="1714488"/>
          <a:ext cx="8568952" cy="4954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extBox 1"/>
          <p:cNvSpPr txBox="1"/>
          <p:nvPr/>
        </p:nvSpPr>
        <p:spPr>
          <a:xfrm>
            <a:off x="2411760" y="3861048"/>
            <a:ext cx="136815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7 725 546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4357686" y="3357562"/>
            <a:ext cx="136815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8 366 102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5572132" y="3643314"/>
            <a:ext cx="136815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7 777 467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3"/>
          <p:cNvSpPr txBox="1">
            <a:spLocks noChangeArrowheads="1"/>
          </p:cNvSpPr>
          <p:nvPr/>
        </p:nvSpPr>
        <p:spPr bwMode="auto">
          <a:xfrm>
            <a:off x="251520" y="5733256"/>
            <a:ext cx="392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Недополучено по плану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4786314" y="5143512"/>
            <a:ext cx="136815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-588 635</a:t>
            </a:r>
            <a:endParaRPr lang="ru-RU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3786182" y="5733256"/>
            <a:ext cx="4363418" cy="7488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i="1" dirty="0" smtClean="0">
                <a:solidFill>
                  <a:srgbClr val="FF0000"/>
                </a:solidFill>
              </a:rPr>
              <a:t>Сумма недофинансирования</a:t>
            </a:r>
          </a:p>
          <a:p>
            <a:pPr algn="ctr"/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14942" y="1556792"/>
            <a:ext cx="120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93,0%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 rot="5400000">
            <a:off x="1741473" y="3667239"/>
            <a:ext cx="715113" cy="3262971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4F81BD"/>
          </a:solidFill>
          <a:ln w="9525">
            <a:solidFill>
              <a:srgbClr val="EEECE1"/>
            </a:solidFill>
            <a:miter lim="800000"/>
            <a:headEnd/>
            <a:tailEnd/>
          </a:ln>
        </p:spPr>
        <p:txBody>
          <a:bodyPr wrap="none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7" name="TextBox 1"/>
          <p:cNvSpPr txBox="1"/>
          <p:nvPr/>
        </p:nvSpPr>
        <p:spPr>
          <a:xfrm>
            <a:off x="1403648" y="5157192"/>
            <a:ext cx="136815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-48 289</a:t>
            </a:r>
            <a:endParaRPr lang="ru-RU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188640"/>
            <a:ext cx="9288463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объемы бюджета города по доходам и расходам в динамике 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135938" y="0"/>
            <a:ext cx="8764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schemeClr val="accent6"/>
                </a:solidFill>
                <a:latin typeface="Times New Roman" pitchFamily="18" charset="0"/>
              </a:rPr>
              <a:t>Слайд </a:t>
            </a:r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3</a:t>
            </a:r>
            <a:endParaRPr lang="ru-RU" sz="1600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4102" name="TextBox 14"/>
          <p:cNvSpPr txBox="1">
            <a:spLocks noChangeArrowheads="1"/>
          </p:cNvSpPr>
          <p:nvPr/>
        </p:nvSpPr>
        <p:spPr bwMode="auto">
          <a:xfrm>
            <a:off x="7918450" y="1412875"/>
            <a:ext cx="1225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тыс. руб</a:t>
            </a:r>
            <a:r>
              <a:rPr lang="ru-RU" b="1" dirty="0"/>
              <a:t>.</a:t>
            </a:r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-136525" y="642919"/>
          <a:ext cx="9382125" cy="6316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Стрелка вправо 10"/>
          <p:cNvSpPr/>
          <p:nvPr/>
        </p:nvSpPr>
        <p:spPr>
          <a:xfrm rot="20676050">
            <a:off x="1161585" y="2343325"/>
            <a:ext cx="2077688" cy="1269318"/>
          </a:xfrm>
          <a:prstGeom prst="rightArrow">
            <a:avLst>
              <a:gd name="adj1" fmla="val 5565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+ 82 259</a:t>
            </a:r>
          </a:p>
          <a:p>
            <a:pPr algn="ctr"/>
            <a:r>
              <a:rPr lang="ru-RU" dirty="0" smtClean="0">
                <a:solidFill>
                  <a:schemeClr val="accent2"/>
                </a:solidFill>
              </a:rPr>
              <a:t>- 1,1%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20849471">
            <a:off x="4797559" y="1988471"/>
            <a:ext cx="2000264" cy="1312165"/>
          </a:xfrm>
          <a:prstGeom prst="rightArrow">
            <a:avLst>
              <a:gd name="adj1" fmla="val 5400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333399"/>
                </a:solidFill>
              </a:rPr>
              <a:t>+ 317 852</a:t>
            </a:r>
          </a:p>
          <a:p>
            <a:pPr algn="ctr"/>
            <a:r>
              <a:rPr lang="ru-RU" dirty="0" smtClean="0">
                <a:solidFill>
                  <a:srgbClr val="333399"/>
                </a:solidFill>
              </a:rPr>
              <a:t>+ 4,3%</a:t>
            </a:r>
            <a:endParaRPr lang="ru-RU" dirty="0">
              <a:solidFill>
                <a:srgbClr val="333399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918450" y="1124744"/>
            <a:ext cx="9918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тыс. руб.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4857752" y="908720"/>
            <a:ext cx="1154408" cy="107722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rgbClr val="0070C0"/>
                </a:solidFill>
              </a:rPr>
              <a:t>Расходы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8858280" cy="738320"/>
          </a:xfrm>
        </p:spPr>
        <p:txBody>
          <a:bodyPr>
            <a:noAutofit/>
          </a:bodyPr>
          <a:lstStyle/>
          <a:p>
            <a:r>
              <a:rPr lang="ru-RU" sz="2400" kern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бюджета города Ставрополя в динамике</a:t>
            </a:r>
            <a:br>
              <a:rPr lang="ru-RU" sz="2400" kern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/>
                </a:solidFill>
                <a:latin typeface="Arial" pitchFamily="34" charset="0"/>
                <a:ea typeface="+mn-ea"/>
                <a:cs typeface="+mn-cs"/>
              </a:rPr>
              <a:t> </a:t>
            </a:r>
            <a:br>
              <a:rPr lang="ru-RU" sz="2400" b="1" dirty="0" smtClean="0">
                <a:solidFill>
                  <a:schemeClr val="bg2"/>
                </a:solidFill>
                <a:latin typeface="Arial" pitchFamily="34" charset="0"/>
                <a:ea typeface="+mn-ea"/>
                <a:cs typeface="+mn-cs"/>
              </a:rPr>
            </a:br>
            <a:endParaRPr lang="ru-RU" sz="2400" b="1" dirty="0">
              <a:solidFill>
                <a:schemeClr val="bg2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7966694" y="0"/>
            <a:ext cx="11773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Слайд 4</a:t>
            </a:r>
            <a:endParaRPr lang="ru-RU" sz="1600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956376" y="1196752"/>
            <a:ext cx="9918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тыс. руб.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1628800"/>
          <a:ext cx="8464460" cy="388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224136"/>
                <a:gridCol w="1152128"/>
                <a:gridCol w="1219858"/>
                <a:gridCol w="1156406"/>
                <a:gridCol w="1695708"/>
              </a:tblGrid>
              <a:tr h="917359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ДОХОДЫ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2013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2014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Отклонение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</a:tr>
              <a:tr h="95897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Собственные доходы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3 633 817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47,5%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3 499 938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45,3%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-133 879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</a:tr>
              <a:tr h="136995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Межбюджетные трансферты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4 009 470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52,5%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r>
                        <a:rPr lang="ru-RU" b="1" baseline="0" dirty="0" smtClean="0"/>
                        <a:t> 225 608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54,7%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216 138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</a:tr>
              <a:tr h="64215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r>
                        <a:rPr lang="ru-RU" b="1" baseline="0" dirty="0" smtClean="0"/>
                        <a:t> 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7 643 287 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100%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7 725 546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100%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82 259</a:t>
                      </a:r>
                      <a:endParaRPr lang="ru-RU" b="1" dirty="0"/>
                    </a:p>
                  </a:txBody>
                  <a:tcPr anchor="ctr"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Group 47"/>
          <p:cNvGraphicFramePr>
            <a:graphicFrameLocks noGrp="1"/>
          </p:cNvGraphicFramePr>
          <p:nvPr>
            <p:ph sz="half" idx="1"/>
          </p:nvPr>
        </p:nvGraphicFramePr>
        <p:xfrm>
          <a:off x="2786050" y="1500174"/>
          <a:ext cx="3786214" cy="1203465"/>
        </p:xfrm>
        <a:graphic>
          <a:graphicData uri="http://schemas.openxmlformats.org/drawingml/2006/table">
            <a:tbl>
              <a:tblPr/>
              <a:tblGrid>
                <a:gridCol w="1143008"/>
                <a:gridCol w="1357322"/>
                <a:gridCol w="1285884"/>
              </a:tblGrid>
              <a:tr h="60691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Безвозмездные поступления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6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4 009 470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66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4 225 608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216 138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sp>
        <p:nvSpPr>
          <p:cNvPr id="35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964488" cy="1071570"/>
          </a:xfrm>
        </p:spPr>
        <p:txBody>
          <a:bodyPr/>
          <a:lstStyle/>
          <a:p>
            <a:pPr>
              <a:defRPr/>
            </a:pPr>
            <a:r>
              <a:rPr lang="ru-RU" sz="2400" kern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безвозмездных поступлений бюджета города Ставрополя от других бюджетов бюджетной системы Российской Федерации за 2014 год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7452320" y="1484784"/>
            <a:ext cx="9918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тыс. руб.</a:t>
            </a: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611560" y="6237312"/>
            <a:ext cx="357190" cy="285752"/>
          </a:xfrm>
          <a:prstGeom prst="rect">
            <a:avLst/>
          </a:prstGeom>
          <a:solidFill>
            <a:srgbClr val="00E66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923928" y="6237312"/>
            <a:ext cx="357190" cy="28575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1538" y="6215082"/>
            <a:ext cx="2996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- 2013 год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355976" y="623731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/>
              <a:t> 2014 год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6876256" y="6237312"/>
            <a:ext cx="357190" cy="28575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26" name="Group 47"/>
          <p:cNvGraphicFramePr>
            <a:graphicFrameLocks/>
          </p:cNvGraphicFramePr>
          <p:nvPr/>
        </p:nvGraphicFramePr>
        <p:xfrm>
          <a:off x="251520" y="2852936"/>
          <a:ext cx="3786214" cy="899226"/>
        </p:xfrm>
        <a:graphic>
          <a:graphicData uri="http://schemas.openxmlformats.org/drawingml/2006/table">
            <a:tbl>
              <a:tblPr/>
              <a:tblGrid>
                <a:gridCol w="1143008"/>
                <a:gridCol w="1214446"/>
                <a:gridCol w="1428760"/>
              </a:tblGrid>
              <a:tr h="359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Дотации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1 090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66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3 420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2 330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Group 47"/>
          <p:cNvGraphicFramePr>
            <a:graphicFrameLocks/>
          </p:cNvGraphicFramePr>
          <p:nvPr/>
        </p:nvGraphicFramePr>
        <p:xfrm>
          <a:off x="5072066" y="2852937"/>
          <a:ext cx="3786214" cy="1046663"/>
        </p:xfrm>
        <a:graphic>
          <a:graphicData uri="http://schemas.openxmlformats.org/drawingml/2006/table">
            <a:tbl>
              <a:tblPr/>
              <a:tblGrid>
                <a:gridCol w="1143008"/>
                <a:gridCol w="1214446"/>
                <a:gridCol w="1428760"/>
              </a:tblGrid>
              <a:tr h="54583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Субвенции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2 813 128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66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3 414 657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+ 601 529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308304" y="6165304"/>
            <a:ext cx="1621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Отклонение</a:t>
            </a:r>
            <a:endParaRPr lang="ru-RU" dirty="0"/>
          </a:p>
        </p:txBody>
      </p:sp>
      <p:graphicFrame>
        <p:nvGraphicFramePr>
          <p:cNvPr id="29" name="Group 47"/>
          <p:cNvGraphicFramePr>
            <a:graphicFrameLocks/>
          </p:cNvGraphicFramePr>
          <p:nvPr/>
        </p:nvGraphicFramePr>
        <p:xfrm>
          <a:off x="251520" y="4005064"/>
          <a:ext cx="3786214" cy="921961"/>
        </p:xfrm>
        <a:graphic>
          <a:graphicData uri="http://schemas.openxmlformats.org/drawingml/2006/table">
            <a:tbl>
              <a:tblPr/>
              <a:tblGrid>
                <a:gridCol w="1143008"/>
                <a:gridCol w="1214446"/>
                <a:gridCol w="1428760"/>
              </a:tblGrid>
              <a:tr h="25438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Субсидии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3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1 159 725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66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805 365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- 354 360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Group 47"/>
          <p:cNvGraphicFramePr>
            <a:graphicFrameLocks/>
          </p:cNvGraphicFramePr>
          <p:nvPr/>
        </p:nvGraphicFramePr>
        <p:xfrm>
          <a:off x="5076056" y="4005064"/>
          <a:ext cx="3786214" cy="1203131"/>
        </p:xfrm>
        <a:graphic>
          <a:graphicData uri="http://schemas.openxmlformats.org/drawingml/2006/table">
            <a:tbl>
              <a:tblPr/>
              <a:tblGrid>
                <a:gridCol w="1143008"/>
                <a:gridCol w="1214446"/>
                <a:gridCol w="1428760"/>
              </a:tblGrid>
              <a:tr h="58930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Прочие межбюджетные трансферты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9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46 659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66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30 900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- 15 759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cxnSp>
        <p:nvCxnSpPr>
          <p:cNvPr id="32" name="Прямая соединительная линия 31"/>
          <p:cNvCxnSpPr/>
          <p:nvPr/>
        </p:nvCxnSpPr>
        <p:spPr bwMode="auto">
          <a:xfrm>
            <a:off x="4000496" y="3357562"/>
            <a:ext cx="107157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Прямая соединительная линия 32"/>
          <p:cNvCxnSpPr/>
          <p:nvPr/>
        </p:nvCxnSpPr>
        <p:spPr bwMode="auto">
          <a:xfrm>
            <a:off x="4000496" y="4786322"/>
            <a:ext cx="107157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Прямая соединительная линия 36"/>
          <p:cNvCxnSpPr/>
          <p:nvPr/>
        </p:nvCxnSpPr>
        <p:spPr bwMode="auto">
          <a:xfrm rot="5400000">
            <a:off x="3536943" y="3750471"/>
            <a:ext cx="2070908" cy="7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1" name="Group 47"/>
          <p:cNvGraphicFramePr>
            <a:graphicFrameLocks/>
          </p:cNvGraphicFramePr>
          <p:nvPr/>
        </p:nvGraphicFramePr>
        <p:xfrm>
          <a:off x="251520" y="5085184"/>
          <a:ext cx="3786214" cy="921961"/>
        </p:xfrm>
        <a:graphic>
          <a:graphicData uri="http://schemas.openxmlformats.org/drawingml/2006/table">
            <a:tbl>
              <a:tblPr/>
              <a:tblGrid>
                <a:gridCol w="1143008"/>
                <a:gridCol w="1214446"/>
                <a:gridCol w="1428760"/>
              </a:tblGrid>
              <a:tr h="25438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Возврат остатков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3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- 12 459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66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- 30 122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- 17 663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cxnSp>
        <p:nvCxnSpPr>
          <p:cNvPr id="38" name="Прямая соединительная линия 37"/>
          <p:cNvCxnSpPr/>
          <p:nvPr/>
        </p:nvCxnSpPr>
        <p:spPr>
          <a:xfrm>
            <a:off x="4572000" y="4797152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4067944" y="5733256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7966694" y="0"/>
            <a:ext cx="11773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Слайд 5</a:t>
            </a:r>
            <a:endParaRPr lang="ru-RU" sz="1600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357166"/>
            <a:ext cx="8532440" cy="93610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kern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Динамика поступления собственных доходов</a:t>
            </a:r>
            <a:r>
              <a:rPr lang="ru-RU" sz="2400" b="1" dirty="0" smtClean="0">
                <a:solidFill>
                  <a:schemeClr val="bg2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chemeClr val="bg2"/>
                </a:solidFill>
                <a:latin typeface="Arial" pitchFamily="34" charset="0"/>
                <a:ea typeface="+mn-ea"/>
                <a:cs typeface="+mn-cs"/>
              </a:rPr>
            </a:br>
            <a:endParaRPr lang="ru-RU" sz="2400" b="1" dirty="0" smtClean="0">
              <a:solidFill>
                <a:schemeClr val="bg2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8135938" y="0"/>
            <a:ext cx="8764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 smtClean="0">
                <a:solidFill>
                  <a:schemeClr val="accent6"/>
                </a:solidFill>
                <a:latin typeface="Times New Roman" pitchFamily="18" charset="0"/>
              </a:rPr>
              <a:t>Слайд 6</a:t>
            </a:r>
            <a:endParaRPr lang="ru-RU" sz="1600" i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7812360" y="1052736"/>
            <a:ext cx="10639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bg1"/>
                </a:solidFill>
                <a:latin typeface="+mn-lt"/>
                <a:cs typeface="+mn-cs"/>
              </a:rPr>
              <a:t>тыс. руб.</a:t>
            </a:r>
          </a:p>
        </p:txBody>
      </p:sp>
      <p:sp>
        <p:nvSpPr>
          <p:cNvPr id="25" name="Блок-схема: процесс 24"/>
          <p:cNvSpPr/>
          <p:nvPr/>
        </p:nvSpPr>
        <p:spPr>
          <a:xfrm>
            <a:off x="395536" y="2852936"/>
            <a:ext cx="1296144" cy="2592288"/>
          </a:xfrm>
          <a:prstGeom prst="flowChartProcess">
            <a:avLst/>
          </a:prstGeom>
          <a:solidFill>
            <a:srgbClr val="2F59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процесс 26"/>
          <p:cNvSpPr/>
          <p:nvPr/>
        </p:nvSpPr>
        <p:spPr>
          <a:xfrm>
            <a:off x="1765398" y="2996952"/>
            <a:ext cx="1296144" cy="2448272"/>
          </a:xfrm>
          <a:prstGeom prst="flowChartProcess">
            <a:avLst/>
          </a:prstGeom>
          <a:solidFill>
            <a:srgbClr val="A4F6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процесс 27"/>
          <p:cNvSpPr/>
          <p:nvPr/>
        </p:nvSpPr>
        <p:spPr>
          <a:xfrm>
            <a:off x="3349574" y="3140968"/>
            <a:ext cx="1296144" cy="2304256"/>
          </a:xfrm>
          <a:prstGeom prst="flowChartProcess">
            <a:avLst/>
          </a:prstGeom>
          <a:solidFill>
            <a:srgbClr val="2F59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процесс 28"/>
          <p:cNvSpPr/>
          <p:nvPr/>
        </p:nvSpPr>
        <p:spPr>
          <a:xfrm>
            <a:off x="4788024" y="3501008"/>
            <a:ext cx="1296144" cy="1940796"/>
          </a:xfrm>
          <a:prstGeom prst="flowChartProcess">
            <a:avLst/>
          </a:prstGeom>
          <a:solidFill>
            <a:srgbClr val="A4F6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95536" y="242088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/>
                </a:solidFill>
              </a:rPr>
              <a:t>3 633 817</a:t>
            </a:r>
            <a:endParaRPr lang="ru-RU" sz="2000" b="1" dirty="0">
              <a:solidFill>
                <a:schemeClr val="accent6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35696" y="2564904"/>
            <a:ext cx="1366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/>
                </a:solidFill>
              </a:rPr>
              <a:t>3 499 938</a:t>
            </a:r>
            <a:endParaRPr lang="ru-RU" sz="2000" b="1" dirty="0">
              <a:solidFill>
                <a:schemeClr val="accent6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88024" y="3140968"/>
            <a:ext cx="1366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/>
                </a:solidFill>
              </a:rPr>
              <a:t>2 547 224</a:t>
            </a:r>
            <a:endParaRPr lang="ru-RU" sz="2000" b="1" dirty="0">
              <a:solidFill>
                <a:schemeClr val="accent6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75856" y="2708920"/>
            <a:ext cx="1441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/>
                </a:solidFill>
              </a:rPr>
              <a:t>2 851 951</a:t>
            </a:r>
            <a:endParaRPr lang="ru-RU" sz="2000" b="1" dirty="0">
              <a:solidFill>
                <a:schemeClr val="accent6"/>
              </a:solidFill>
            </a:endParaRPr>
          </a:p>
        </p:txBody>
      </p:sp>
      <p:sp>
        <p:nvSpPr>
          <p:cNvPr id="34" name="Стрелка вправо с вырезом 33"/>
          <p:cNvSpPr/>
          <p:nvPr/>
        </p:nvSpPr>
        <p:spPr>
          <a:xfrm rot="759790">
            <a:off x="671002" y="1794023"/>
            <a:ext cx="1587092" cy="718414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с вырезом 34"/>
          <p:cNvSpPr/>
          <p:nvPr/>
        </p:nvSpPr>
        <p:spPr>
          <a:xfrm rot="1043640">
            <a:off x="3713897" y="1958323"/>
            <a:ext cx="1656184" cy="792088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467544" y="134076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-  133 879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97646" y="148478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- 304 727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0" y="602128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</a:rPr>
              <a:t>СОБСТВЕННЫЕ ДОХОДЫ , в т.ч.  НАЛОГОВЫЕ ДОХОДЫ    и   НЕНАЛОГОВЫЕ ДОХОДЫ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99592" y="90872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3,7%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13670" y="11247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10,7%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7544" y="5445224"/>
            <a:ext cx="1225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</a:rPr>
              <a:t>2013</a:t>
            </a:r>
            <a:endParaRPr lang="ru-RU" sz="1400" b="1" dirty="0">
              <a:solidFill>
                <a:schemeClr val="accent6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63688" y="5445224"/>
            <a:ext cx="1297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</a:rPr>
              <a:t>2014</a:t>
            </a:r>
            <a:endParaRPr lang="ru-RU" sz="1400" b="1" dirty="0">
              <a:solidFill>
                <a:schemeClr val="accent6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91880" y="5445224"/>
            <a:ext cx="1153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</a:rPr>
              <a:t>2013</a:t>
            </a:r>
            <a:endParaRPr lang="ru-RU" sz="1400" b="1" dirty="0">
              <a:solidFill>
                <a:schemeClr val="accent6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60032" y="5445224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</a:rPr>
              <a:t>2014</a:t>
            </a:r>
            <a:endParaRPr lang="ru-RU" sz="1400" b="1" dirty="0">
              <a:solidFill>
                <a:schemeClr val="accent6"/>
              </a:solidFill>
            </a:endParaRPr>
          </a:p>
        </p:txBody>
      </p:sp>
      <p:sp>
        <p:nvSpPr>
          <p:cNvPr id="48" name="Блок-схема: процесс 47"/>
          <p:cNvSpPr/>
          <p:nvPr/>
        </p:nvSpPr>
        <p:spPr>
          <a:xfrm>
            <a:off x="6228184" y="4437112"/>
            <a:ext cx="1296144" cy="1008112"/>
          </a:xfrm>
          <a:prstGeom prst="flowChartProcess">
            <a:avLst/>
          </a:prstGeom>
          <a:solidFill>
            <a:srgbClr val="2F59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Блок-схема: процесс 48"/>
          <p:cNvSpPr/>
          <p:nvPr/>
        </p:nvSpPr>
        <p:spPr>
          <a:xfrm>
            <a:off x="7668344" y="4149080"/>
            <a:ext cx="1296144" cy="1296144"/>
          </a:xfrm>
          <a:prstGeom prst="flowChartProcess">
            <a:avLst/>
          </a:prstGeom>
          <a:solidFill>
            <a:srgbClr val="A4F6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право с вырезом 49"/>
          <p:cNvSpPr/>
          <p:nvPr/>
        </p:nvSpPr>
        <p:spPr>
          <a:xfrm rot="19516528">
            <a:off x="6956081" y="3038084"/>
            <a:ext cx="1656184" cy="792088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6804248" y="22048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21,9%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89934" y="256490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+ 170 848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56176" y="4077072"/>
            <a:ext cx="1366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/>
                </a:solidFill>
              </a:rPr>
              <a:t> 781 866</a:t>
            </a:r>
            <a:endParaRPr lang="ru-RU" sz="2000" b="1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740352" y="3789040"/>
            <a:ext cx="1547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/>
                </a:solidFill>
              </a:rPr>
              <a:t>952 714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28184" y="5517232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</a:rPr>
              <a:t>2013</a:t>
            </a:r>
            <a:endParaRPr lang="ru-RU" sz="1400" b="1" dirty="0">
              <a:solidFill>
                <a:schemeClr val="accent6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84368" y="5517232"/>
            <a:ext cx="10098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/>
                </a:solidFill>
              </a:rPr>
              <a:t>2014</a:t>
            </a:r>
            <a:endParaRPr lang="ru-RU" sz="1400" b="1" dirty="0">
              <a:solidFill>
                <a:schemeClr val="accent6"/>
              </a:solidFill>
            </a:endParaRP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7918450" y="1124744"/>
            <a:ext cx="9918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тыс. руб.</a:t>
            </a: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100811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kern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Исполнение бюджета города Ставрополя за </a:t>
            </a:r>
            <a:br>
              <a:rPr lang="ru-RU" sz="2400" kern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kern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2014 год по собственным доходам</a:t>
            </a:r>
            <a:endParaRPr lang="ru-RU" sz="2400" kern="1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8260716" y="0"/>
            <a:ext cx="8996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Слайд 7</a:t>
            </a:r>
            <a:endParaRPr lang="ru-RU" sz="16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7884368" y="1196752"/>
            <a:ext cx="10639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bg1"/>
                </a:solidFill>
                <a:latin typeface="+mn-lt"/>
                <a:cs typeface="+mn-cs"/>
              </a:rPr>
              <a:t>тыс. руб.</a:t>
            </a:r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4860032" y="1844824"/>
          <a:ext cx="4857752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652120" y="148478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Анализ структуры</a:t>
            </a:r>
            <a:endParaRPr lang="ru-RU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0" y="2908492"/>
          <a:ext cx="7000892" cy="4163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1340768"/>
            <a:ext cx="607223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Плановое задание выполнено по</a:t>
            </a:r>
          </a:p>
          <a:p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собственным доходам на 99,7% ( - 10 593),</a:t>
            </a:r>
          </a:p>
          <a:p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том числе по:</a:t>
            </a:r>
          </a:p>
          <a:p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налоговым доходам на 99,3% (- 17 709)</a:t>
            </a:r>
          </a:p>
          <a:p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неналоговым доходам на 100,8% (+ 7 117)</a:t>
            </a:r>
            <a:endParaRPr lang="ru-RU" sz="2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23728" y="465313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=</a:t>
            </a:r>
            <a:endParaRPr lang="ru-RU" sz="4000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918450" y="1124744"/>
            <a:ext cx="9918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тыс. руб.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Rectangle 9"/>
          <p:cNvSpPr>
            <a:spLocks noGrp="1" noChangeArrowheads="1"/>
          </p:cNvSpPr>
          <p:nvPr>
            <p:ph type="title"/>
          </p:nvPr>
        </p:nvSpPr>
        <p:spPr>
          <a:xfrm>
            <a:off x="1357290" y="71414"/>
            <a:ext cx="7272808" cy="1008112"/>
          </a:xfrm>
        </p:spPr>
        <p:txBody>
          <a:bodyPr>
            <a:noAutofit/>
          </a:bodyPr>
          <a:lstStyle/>
          <a:p>
            <a:r>
              <a:rPr lang="ru-RU" sz="2400" kern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Доходные источники, по которым плановые назначения за 2014 год перевыполнены</a:t>
            </a:r>
          </a:p>
        </p:txBody>
      </p:sp>
      <p:graphicFrame>
        <p:nvGraphicFramePr>
          <p:cNvPr id="16" name="Содержимое 15"/>
          <p:cNvGraphicFramePr>
            <a:graphicFrameLocks noGrp="1"/>
          </p:cNvGraphicFramePr>
          <p:nvPr>
            <p:ph sz="half" idx="1"/>
          </p:nvPr>
        </p:nvGraphicFramePr>
        <p:xfrm>
          <a:off x="611560" y="1916832"/>
          <a:ext cx="83884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Прямоугольник 32"/>
          <p:cNvSpPr/>
          <p:nvPr/>
        </p:nvSpPr>
        <p:spPr>
          <a:xfrm>
            <a:off x="1785918" y="1285860"/>
            <a:ext cx="309091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22</a:t>
            </a:r>
            <a:r>
              <a:rPr lang="en-US" sz="20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перевыполнен</a:t>
            </a:r>
            <a:endParaRPr lang="ru-RU" sz="20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Левая фигурная скобка 18"/>
          <p:cNvSpPr/>
          <p:nvPr/>
        </p:nvSpPr>
        <p:spPr>
          <a:xfrm>
            <a:off x="323528" y="1844824"/>
            <a:ext cx="785818" cy="4786346"/>
          </a:xfrm>
          <a:prstGeom prst="leftBrace">
            <a:avLst/>
          </a:prstGeom>
          <a:noFill/>
          <a:ln w="381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715272" y="121442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%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к плану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44408" y="3717032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85233"/>
                </a:solidFill>
              </a:rPr>
              <a:t>110,4</a:t>
            </a:r>
            <a:endParaRPr lang="ru-RU" sz="1600" b="1" dirty="0">
              <a:solidFill>
                <a:srgbClr val="285233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44408" y="429309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85233"/>
                </a:solidFill>
              </a:rPr>
              <a:t>109,1</a:t>
            </a:r>
            <a:endParaRPr lang="ru-RU" sz="1600" b="1" dirty="0">
              <a:solidFill>
                <a:srgbClr val="28523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44408" y="4797152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85233"/>
                </a:solidFill>
              </a:rPr>
              <a:t>149,5</a:t>
            </a:r>
            <a:endParaRPr lang="ru-RU" sz="1600" b="1" dirty="0">
              <a:solidFill>
                <a:srgbClr val="28523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44408" y="2636912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85233"/>
                </a:solidFill>
              </a:rPr>
              <a:t>132,0</a:t>
            </a:r>
            <a:endParaRPr lang="ru-RU" sz="1600" b="1" dirty="0">
              <a:solidFill>
                <a:srgbClr val="28523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44408" y="3068960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85233"/>
                </a:solidFill>
              </a:rPr>
              <a:t>110,0</a:t>
            </a:r>
            <a:endParaRPr lang="ru-RU" sz="1600" b="1" dirty="0">
              <a:solidFill>
                <a:srgbClr val="285233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44408" y="214311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85233"/>
                </a:solidFill>
              </a:rPr>
              <a:t> 111,9</a:t>
            </a:r>
            <a:endParaRPr lang="ru-RU" sz="1600" b="1" dirty="0">
              <a:solidFill>
                <a:srgbClr val="285233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44408" y="5373216"/>
            <a:ext cx="899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85233"/>
                </a:solidFill>
              </a:rPr>
              <a:t>240,0</a:t>
            </a:r>
            <a:endParaRPr lang="ru-RU" sz="1600" b="1" dirty="0">
              <a:solidFill>
                <a:srgbClr val="285233"/>
              </a:solidFill>
            </a:endParaRPr>
          </a:p>
        </p:txBody>
      </p:sp>
      <p:sp>
        <p:nvSpPr>
          <p:cNvPr id="29" name="TextBox 14"/>
          <p:cNvSpPr txBox="1">
            <a:spLocks noChangeArrowheads="1"/>
          </p:cNvSpPr>
          <p:nvPr/>
        </p:nvSpPr>
        <p:spPr bwMode="auto">
          <a:xfrm>
            <a:off x="8028384" y="980728"/>
            <a:ext cx="9918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</a:rPr>
              <a:t>тыс. руб.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8267542" y="0"/>
            <a:ext cx="8764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Слайд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8</a:t>
            </a:r>
            <a:endParaRPr lang="ru-RU" sz="16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5580112" y="1196752"/>
            <a:ext cx="2160240" cy="720080"/>
          </a:xfrm>
          <a:prstGeom prst="ellipse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940152" y="134076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+104 752</a:t>
            </a:r>
            <a:endParaRPr lang="ru-RU" sz="2400" b="1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9143</TotalTime>
  <Words>1707</Words>
  <Application>Microsoft Office PowerPoint</Application>
  <PresentationFormat>Экран (4:3)</PresentationFormat>
  <Paragraphs>475</Paragraphs>
  <Slides>25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Оформление по умолчанию</vt:lpstr>
      <vt:lpstr>Слайд 1</vt:lpstr>
      <vt:lpstr>Слайд 2</vt:lpstr>
      <vt:lpstr>Слайд 3</vt:lpstr>
      <vt:lpstr>Слайд 4</vt:lpstr>
      <vt:lpstr>Структура доходов бюджета города Ставрополя в динамике   </vt:lpstr>
      <vt:lpstr>Структура безвозмездных поступлений бюджета города Ставрополя от других бюджетов бюджетной системы Российской Федерации за 2014 год</vt:lpstr>
      <vt:lpstr>Динамика поступления собственных доходов </vt:lpstr>
      <vt:lpstr>Исполнение бюджета города Ставрополя за  2014 год по собственным доходам</vt:lpstr>
      <vt:lpstr>Доходные источники, по которым плановые назначения за 2014 год перевыполнены</vt:lpstr>
      <vt:lpstr>Доходные источники, по которым плановые назначения за 2014 год не выполнены</vt:lpstr>
      <vt:lpstr>Слайд 11</vt:lpstr>
      <vt:lpstr>Слайд 12</vt:lpstr>
      <vt:lpstr>Меры по обеспечению выполнения  плановых назначений по расходам 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Министерство финансов СК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Плаксеева Наталья Николаевна</dc:creator>
  <cp:lastModifiedBy>T.Harchenko</cp:lastModifiedBy>
  <cp:revision>506</cp:revision>
  <dcterms:created xsi:type="dcterms:W3CDTF">2007-06-25T13:16:52Z</dcterms:created>
  <dcterms:modified xsi:type="dcterms:W3CDTF">2016-04-08T09:26:56Z</dcterms:modified>
</cp:coreProperties>
</file>