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4"/>
  </p:notesMasterIdLst>
  <p:sldIdLst>
    <p:sldId id="256" r:id="rId2"/>
    <p:sldId id="366" r:id="rId3"/>
    <p:sldId id="416" r:id="rId4"/>
    <p:sldId id="419" r:id="rId5"/>
    <p:sldId id="367" r:id="rId6"/>
    <p:sldId id="420" r:id="rId7"/>
    <p:sldId id="418" r:id="rId8"/>
    <p:sldId id="426" r:id="rId9"/>
    <p:sldId id="423" r:id="rId10"/>
    <p:sldId id="427" r:id="rId11"/>
    <p:sldId id="425" r:id="rId12"/>
    <p:sldId id="424" r:id="rId13"/>
  </p:sldIdLst>
  <p:sldSz cx="9144000" cy="6858000" type="screen4x3"/>
  <p:notesSz cx="6788150" cy="99234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781F"/>
    <a:srgbClr val="777777"/>
    <a:srgbClr val="8EB44A"/>
    <a:srgbClr val="969696"/>
    <a:srgbClr val="415465"/>
    <a:srgbClr val="015281"/>
    <a:srgbClr val="1E798B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66308" autoAdjust="0"/>
  </p:normalViewPr>
  <p:slideViewPr>
    <p:cSldViewPr snapToGrid="0">
      <p:cViewPr>
        <p:scale>
          <a:sx n="90" d="100"/>
          <a:sy n="90" d="100"/>
        </p:scale>
        <p:origin x="-1374" y="-24"/>
      </p:cViewPr>
      <p:guideLst>
        <p:guide orient="horz" pos="3197"/>
        <p:guide orient="horz" pos="1162"/>
        <p:guide pos="3696"/>
        <p:guide pos="4921"/>
        <p:guide pos="839"/>
        <p:guide pos="1474"/>
        <p:guide pos="5012"/>
        <p:guide pos="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E18100-54F7-48C2-8EF6-8FF8F9ED3D92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5C905430-899B-41F1-8D5F-24FA2555DCA2}">
      <dgm:prSet phldrT="[Текст]"/>
      <dgm:spPr/>
      <dgm:t>
        <a:bodyPr/>
        <a:lstStyle/>
        <a:p>
          <a:pPr algn="ctr"/>
          <a:r>
            <a:rPr lang="ru-RU" dirty="0" smtClean="0"/>
            <a:t>Внешний вид Портала Проектного Управления</a:t>
          </a:r>
          <a:endParaRPr lang="ru-RU" dirty="0"/>
        </a:p>
      </dgm:t>
    </dgm:pt>
    <dgm:pt modelId="{F823AA6E-9FA4-46A6-AAAA-A78D4962ADFE}" type="parTrans" cxnId="{F512D53C-1EFB-4095-AB1E-03D8901F4B90}">
      <dgm:prSet/>
      <dgm:spPr/>
      <dgm:t>
        <a:bodyPr/>
        <a:lstStyle/>
        <a:p>
          <a:endParaRPr lang="ru-RU"/>
        </a:p>
      </dgm:t>
    </dgm:pt>
    <dgm:pt modelId="{62C056C2-2CBD-4553-BF24-31C2BD117DC1}" type="sibTrans" cxnId="{F512D53C-1EFB-4095-AB1E-03D8901F4B90}">
      <dgm:prSet/>
      <dgm:spPr/>
      <dgm:t>
        <a:bodyPr/>
        <a:lstStyle/>
        <a:p>
          <a:endParaRPr lang="ru-RU"/>
        </a:p>
      </dgm:t>
    </dgm:pt>
    <dgm:pt modelId="{D1093B9C-7C5F-4068-9C34-4C8D1EADD2BA}" type="pres">
      <dgm:prSet presAssocID="{D8E18100-54F7-48C2-8EF6-8FF8F9ED3D92}" presName="Name0" presStyleCnt="0">
        <dgm:presLayoutVars>
          <dgm:dir/>
          <dgm:animLvl val="lvl"/>
          <dgm:resizeHandles val="exact"/>
        </dgm:presLayoutVars>
      </dgm:prSet>
      <dgm:spPr/>
    </dgm:pt>
    <dgm:pt modelId="{9320F217-D773-4DE1-974D-FE45833C8BFE}" type="pres">
      <dgm:prSet presAssocID="{D8E18100-54F7-48C2-8EF6-8FF8F9ED3D92}" presName="dummy" presStyleCnt="0"/>
      <dgm:spPr/>
    </dgm:pt>
    <dgm:pt modelId="{8C6A5703-4930-45BC-8B37-A1D6E05E35D0}" type="pres">
      <dgm:prSet presAssocID="{D8E18100-54F7-48C2-8EF6-8FF8F9ED3D92}" presName="linH" presStyleCnt="0"/>
      <dgm:spPr/>
    </dgm:pt>
    <dgm:pt modelId="{E63AF9E9-E9DD-45BD-9EEF-C319F6F7ADA1}" type="pres">
      <dgm:prSet presAssocID="{D8E18100-54F7-48C2-8EF6-8FF8F9ED3D92}" presName="padding1" presStyleCnt="0"/>
      <dgm:spPr/>
    </dgm:pt>
    <dgm:pt modelId="{4D9F0FFA-D865-45A3-BCCD-7E75094CEBDD}" type="pres">
      <dgm:prSet presAssocID="{5C905430-899B-41F1-8D5F-24FA2555DCA2}" presName="linV" presStyleCnt="0"/>
      <dgm:spPr/>
    </dgm:pt>
    <dgm:pt modelId="{79051F5A-45B3-4EC7-B7FA-D08F72AB7607}" type="pres">
      <dgm:prSet presAssocID="{5C905430-899B-41F1-8D5F-24FA2555DCA2}" presName="spVertical1" presStyleCnt="0"/>
      <dgm:spPr/>
    </dgm:pt>
    <dgm:pt modelId="{D6F23826-B654-4F71-9A30-68224468A53A}" type="pres">
      <dgm:prSet presAssocID="{5C905430-899B-41F1-8D5F-24FA2555DCA2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5B35DF-3A22-4E4E-B820-B7BCFC9B5ACB}" type="pres">
      <dgm:prSet presAssocID="{5C905430-899B-41F1-8D5F-24FA2555DCA2}" presName="spVertical2" presStyleCnt="0"/>
      <dgm:spPr/>
    </dgm:pt>
    <dgm:pt modelId="{4E227F36-C134-40AF-860F-7DB641D2CA73}" type="pres">
      <dgm:prSet presAssocID="{5C905430-899B-41F1-8D5F-24FA2555DCA2}" presName="spVertical3" presStyleCnt="0"/>
      <dgm:spPr/>
    </dgm:pt>
    <dgm:pt modelId="{8758F309-F371-44E3-9E94-1251DFCCB2E9}" type="pres">
      <dgm:prSet presAssocID="{D8E18100-54F7-48C2-8EF6-8FF8F9ED3D92}" presName="padding2" presStyleCnt="0"/>
      <dgm:spPr/>
    </dgm:pt>
    <dgm:pt modelId="{D8B54C8A-E447-49EC-8315-F4F85D57ED1C}" type="pres">
      <dgm:prSet presAssocID="{D8E18100-54F7-48C2-8EF6-8FF8F9ED3D92}" presName="negArrow" presStyleCnt="0"/>
      <dgm:spPr/>
    </dgm:pt>
    <dgm:pt modelId="{021CCEAD-7189-4AFF-AF9F-07B02E1ACAD2}" type="pres">
      <dgm:prSet presAssocID="{D8E18100-54F7-48C2-8EF6-8FF8F9ED3D92}" presName="backgroundArrow" presStyleLbl="node1" presStyleIdx="0" presStyleCnt="1"/>
      <dgm:spPr>
        <a:gradFill rotWithShape="0">
          <a:gsLst>
            <a:gs pos="0">
              <a:schemeClr val="accent2">
                <a:alpha val="73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2400000" scaled="0"/>
        </a:gradFill>
      </dgm:spPr>
    </dgm:pt>
  </dgm:ptLst>
  <dgm:cxnLst>
    <dgm:cxn modelId="{F512D53C-1EFB-4095-AB1E-03D8901F4B90}" srcId="{D8E18100-54F7-48C2-8EF6-8FF8F9ED3D92}" destId="{5C905430-899B-41F1-8D5F-24FA2555DCA2}" srcOrd="0" destOrd="0" parTransId="{F823AA6E-9FA4-46A6-AAAA-A78D4962ADFE}" sibTransId="{62C056C2-2CBD-4553-BF24-31C2BD117DC1}"/>
    <dgm:cxn modelId="{1D300FC3-5132-466B-B26F-C61591477034}" type="presOf" srcId="{D8E18100-54F7-48C2-8EF6-8FF8F9ED3D92}" destId="{D1093B9C-7C5F-4068-9C34-4C8D1EADD2BA}" srcOrd="0" destOrd="0" presId="urn:microsoft.com/office/officeart/2005/8/layout/hProcess3"/>
    <dgm:cxn modelId="{04D414DE-4D6C-4430-96C7-D4822932C15A}" type="presOf" srcId="{5C905430-899B-41F1-8D5F-24FA2555DCA2}" destId="{D6F23826-B654-4F71-9A30-68224468A53A}" srcOrd="0" destOrd="0" presId="urn:microsoft.com/office/officeart/2005/8/layout/hProcess3"/>
    <dgm:cxn modelId="{C794BD3E-9811-4A7B-A39D-2B11F58A5629}" type="presParOf" srcId="{D1093B9C-7C5F-4068-9C34-4C8D1EADD2BA}" destId="{9320F217-D773-4DE1-974D-FE45833C8BFE}" srcOrd="0" destOrd="0" presId="urn:microsoft.com/office/officeart/2005/8/layout/hProcess3"/>
    <dgm:cxn modelId="{A96A61A1-B8E2-4B5C-AAB6-9F888E170F5F}" type="presParOf" srcId="{D1093B9C-7C5F-4068-9C34-4C8D1EADD2BA}" destId="{8C6A5703-4930-45BC-8B37-A1D6E05E35D0}" srcOrd="1" destOrd="0" presId="urn:microsoft.com/office/officeart/2005/8/layout/hProcess3"/>
    <dgm:cxn modelId="{63FD6B62-7629-47D3-ACC1-0800696EBEF2}" type="presParOf" srcId="{8C6A5703-4930-45BC-8B37-A1D6E05E35D0}" destId="{E63AF9E9-E9DD-45BD-9EEF-C319F6F7ADA1}" srcOrd="0" destOrd="0" presId="urn:microsoft.com/office/officeart/2005/8/layout/hProcess3"/>
    <dgm:cxn modelId="{25C0ABBC-4CC6-4BCC-8F80-D811D9479421}" type="presParOf" srcId="{8C6A5703-4930-45BC-8B37-A1D6E05E35D0}" destId="{4D9F0FFA-D865-45A3-BCCD-7E75094CEBDD}" srcOrd="1" destOrd="0" presId="urn:microsoft.com/office/officeart/2005/8/layout/hProcess3"/>
    <dgm:cxn modelId="{E1561773-87E2-4079-A6DD-1A8653D525DE}" type="presParOf" srcId="{4D9F0FFA-D865-45A3-BCCD-7E75094CEBDD}" destId="{79051F5A-45B3-4EC7-B7FA-D08F72AB7607}" srcOrd="0" destOrd="0" presId="urn:microsoft.com/office/officeart/2005/8/layout/hProcess3"/>
    <dgm:cxn modelId="{8CD7E3C4-7F45-4E23-9BBB-527265FE4B86}" type="presParOf" srcId="{4D9F0FFA-D865-45A3-BCCD-7E75094CEBDD}" destId="{D6F23826-B654-4F71-9A30-68224468A53A}" srcOrd="1" destOrd="0" presId="urn:microsoft.com/office/officeart/2005/8/layout/hProcess3"/>
    <dgm:cxn modelId="{64E43726-0BEC-4719-B47F-35420DA3EE7E}" type="presParOf" srcId="{4D9F0FFA-D865-45A3-BCCD-7E75094CEBDD}" destId="{B05B35DF-3A22-4E4E-B820-B7BCFC9B5ACB}" srcOrd="2" destOrd="0" presId="urn:microsoft.com/office/officeart/2005/8/layout/hProcess3"/>
    <dgm:cxn modelId="{DD48153E-B450-4652-B824-DFB38588088A}" type="presParOf" srcId="{4D9F0FFA-D865-45A3-BCCD-7E75094CEBDD}" destId="{4E227F36-C134-40AF-860F-7DB641D2CA73}" srcOrd="3" destOrd="0" presId="urn:microsoft.com/office/officeart/2005/8/layout/hProcess3"/>
    <dgm:cxn modelId="{D3CBA8AD-6D04-4589-81AA-C660D7D91024}" type="presParOf" srcId="{8C6A5703-4930-45BC-8B37-A1D6E05E35D0}" destId="{8758F309-F371-44E3-9E94-1251DFCCB2E9}" srcOrd="2" destOrd="0" presId="urn:microsoft.com/office/officeart/2005/8/layout/hProcess3"/>
    <dgm:cxn modelId="{5CE1660F-F422-4390-9440-CB4B2403240D}" type="presParOf" srcId="{8C6A5703-4930-45BC-8B37-A1D6E05E35D0}" destId="{D8B54C8A-E447-49EC-8315-F4F85D57ED1C}" srcOrd="3" destOrd="0" presId="urn:microsoft.com/office/officeart/2005/8/layout/hProcess3"/>
    <dgm:cxn modelId="{F520631A-CE12-47E9-BD8F-AE0F201A8D99}" type="presParOf" srcId="{8C6A5703-4930-45BC-8B37-A1D6E05E35D0}" destId="{021CCEAD-7189-4AFF-AF9F-07B02E1ACAD2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21CCEAD-7189-4AFF-AF9F-07B02E1ACAD2}">
      <dsp:nvSpPr>
        <dsp:cNvPr id="0" name=""/>
        <dsp:cNvSpPr/>
      </dsp:nvSpPr>
      <dsp:spPr>
        <a:xfrm>
          <a:off x="0" y="392588"/>
          <a:ext cx="8185150" cy="3274060"/>
        </a:xfrm>
        <a:prstGeom prst="rightArrow">
          <a:avLst/>
        </a:prstGeom>
        <a:gradFill rotWithShape="0">
          <a:gsLst>
            <a:gs pos="0">
              <a:schemeClr val="accent2">
                <a:alpha val="73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2400000" scaled="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F23826-B654-4F71-9A30-68224468A53A}">
      <dsp:nvSpPr>
        <dsp:cNvPr id="0" name=""/>
        <dsp:cNvSpPr/>
      </dsp:nvSpPr>
      <dsp:spPr>
        <a:xfrm>
          <a:off x="660247" y="1211104"/>
          <a:ext cx="6706387" cy="16370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0" rIns="0" bIns="35560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Внешний вид Портала Проектного Управления</a:t>
          </a:r>
          <a:endParaRPr lang="ru-RU" sz="3500" kern="1200" dirty="0"/>
        </a:p>
      </dsp:txBody>
      <dsp:txXfrm>
        <a:off x="660247" y="1211104"/>
        <a:ext cx="6706387" cy="16370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4925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3288"/>
            <a:ext cx="542925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4988"/>
            <a:ext cx="29416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00000"/>
              </a:lnSpc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4925" y="9424988"/>
            <a:ext cx="29416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8F1CCD9-6F70-4905-B1C3-B93AF2BCB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D237B6-BF67-4127-A693-3CE486E498ED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F751B9-FC97-4862-83A1-BECCEC2ED885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282585-10A6-42BE-85CE-CB5B0072682B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652FA-F03F-47E1-A0A6-79CD3A37BE70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0BD93D-0859-4435-A89D-0133D6ECCA1D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2220EF-4ACB-4FE3-A734-576551295375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D3E346-7EA4-4FED-92F4-72024225FEAA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8BBE63-5B19-4138-A0CE-47DD7954E95B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044575" y="4508500"/>
            <a:ext cx="5472113" cy="1470025"/>
          </a:xfrm>
        </p:spPr>
        <p:txBody>
          <a:bodyPr/>
          <a:lstStyle>
            <a:lvl1pPr>
              <a:defRPr sz="26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43AAB-D189-45C5-8003-BA63D76E0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3550" y="134938"/>
            <a:ext cx="2070100" cy="55530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8488" y="134938"/>
            <a:ext cx="6062662" cy="55530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9AE7A-6917-44FD-9FB3-7B4E9984E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488" y="134938"/>
            <a:ext cx="62357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98500" y="1628775"/>
            <a:ext cx="4016375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7275" y="1628775"/>
            <a:ext cx="4016375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A174F-F3A3-46EB-8940-6434DF878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488" y="134938"/>
            <a:ext cx="62357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98500" y="1628775"/>
            <a:ext cx="8185150" cy="4059238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046B2-4B98-484B-BF07-7194B420B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488" y="134938"/>
            <a:ext cx="62357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98500" y="1628775"/>
            <a:ext cx="8185150" cy="1952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98500" y="3733800"/>
            <a:ext cx="8185150" cy="1954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FD8F45-9592-45DB-ABC8-3F5927F6A6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488" y="134938"/>
            <a:ext cx="62357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98500" y="1628775"/>
            <a:ext cx="4016375" cy="40592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67275" y="1628775"/>
            <a:ext cx="4016375" cy="1952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867275" y="3733800"/>
            <a:ext cx="4016375" cy="19542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F2664-D3C0-41AE-BF01-BA45C64B4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3CA3DC-247B-45DF-AC63-4592EED7B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CA3F0-B8F5-4367-B0C1-108631BA98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98500" y="1628775"/>
            <a:ext cx="4016375" cy="4059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7275" y="1628775"/>
            <a:ext cx="4016375" cy="40592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6219E-1C9E-44E1-94FA-D8E515880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F866CD-BE13-41FC-8CD0-68EF5B6C6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C3A78-5961-46BE-B476-BFD08B273A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AA9763-524F-4F0F-AD45-C16325E8B2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9C64C-5E6C-46AD-A6D6-B41863018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7AAAC8-4441-4B10-A93F-CB25CBE2FD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98500" y="1628775"/>
            <a:ext cx="8185150" cy="4059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26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43875" y="6330950"/>
            <a:ext cx="57626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2200" b="1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58DD9D8-A60B-49C6-8C9E-A0D93C5CC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598488" y="134938"/>
            <a:ext cx="6235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7" r:id="rId2"/>
    <p:sldLayoutId id="2147483836" r:id="rId3"/>
    <p:sldLayoutId id="2147483835" r:id="rId4"/>
    <p:sldLayoutId id="2147483834" r:id="rId5"/>
    <p:sldLayoutId id="2147483833" r:id="rId6"/>
    <p:sldLayoutId id="2147483832" r:id="rId7"/>
    <p:sldLayoutId id="2147483831" r:id="rId8"/>
    <p:sldLayoutId id="2147483830" r:id="rId9"/>
    <p:sldLayoutId id="2147483829" r:id="rId10"/>
    <p:sldLayoutId id="2147483828" r:id="rId11"/>
    <p:sldLayoutId id="2147483827" r:id="rId12"/>
    <p:sldLayoutId id="2147483826" r:id="rId13"/>
    <p:sldLayoutId id="2147483825" r:id="rId14"/>
    <p:sldLayoutId id="2147483824" r:id="rId15"/>
  </p:sldLayoutIdLst>
  <p:transition>
    <p:push dir="r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marL="276225" indent="-276225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530225" indent="-25241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 sz="2400">
          <a:solidFill>
            <a:schemeClr val="tx1"/>
          </a:solidFill>
          <a:latin typeface="+mn-lt"/>
          <a:cs typeface="+mn-cs"/>
        </a:defRPr>
      </a:lvl2pPr>
      <a:lvl3pPr marL="808038" indent="-276225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 sz="2000">
          <a:solidFill>
            <a:schemeClr val="tx1"/>
          </a:solidFill>
          <a:latin typeface="+mn-lt"/>
          <a:cs typeface="+mn-cs"/>
        </a:defRPr>
      </a:lvl3pPr>
      <a:lvl4pPr marL="1062038" indent="-25241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>
          <a:solidFill>
            <a:schemeClr val="tx1"/>
          </a:solidFill>
          <a:latin typeface="+mn-lt"/>
          <a:cs typeface="+mn-cs"/>
        </a:defRPr>
      </a:lvl4pPr>
      <a:lvl5pPr marL="1347788" indent="-28416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>
          <a:solidFill>
            <a:schemeClr val="tx1"/>
          </a:solidFill>
          <a:latin typeface="+mn-lt"/>
          <a:cs typeface="+mn-cs"/>
        </a:defRPr>
      </a:lvl5pPr>
      <a:lvl6pPr marL="1804988" indent="-28416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>
          <a:solidFill>
            <a:schemeClr val="tx1"/>
          </a:solidFill>
          <a:latin typeface="+mn-lt"/>
          <a:cs typeface="+mn-cs"/>
        </a:defRPr>
      </a:lvl6pPr>
      <a:lvl7pPr marL="2262188" indent="-28416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>
          <a:solidFill>
            <a:schemeClr val="tx1"/>
          </a:solidFill>
          <a:latin typeface="+mn-lt"/>
          <a:cs typeface="+mn-cs"/>
        </a:defRPr>
      </a:lvl7pPr>
      <a:lvl8pPr marL="2719388" indent="-28416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>
          <a:solidFill>
            <a:schemeClr val="tx1"/>
          </a:solidFill>
          <a:latin typeface="+mn-lt"/>
          <a:cs typeface="+mn-cs"/>
        </a:defRPr>
      </a:lvl8pPr>
      <a:lvl9pPr marL="3176588" indent="-284163" algn="l" rtl="0" eaLnBrk="1" fontAlgn="base" hangingPunct="1">
        <a:spcBef>
          <a:spcPct val="0"/>
        </a:spcBef>
        <a:spcAft>
          <a:spcPct val="30000"/>
        </a:spcAft>
        <a:buSzPct val="80000"/>
        <a:buBlip>
          <a:blip r:embed="rId18"/>
        </a:buBlip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0"/>
          <p:cNvSpPr>
            <a:spLocks noGrp="1" noChangeArrowheads="1"/>
          </p:cNvSpPr>
          <p:nvPr>
            <p:ph type="title"/>
          </p:nvPr>
        </p:nvSpPr>
        <p:spPr>
          <a:xfrm>
            <a:off x="1004888" y="5207000"/>
            <a:ext cx="7694612" cy="7620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ru-RU" sz="2800" smtClean="0"/>
              <a:t>Портал Проектного Управления</a:t>
            </a:r>
          </a:p>
        </p:txBody>
      </p:sp>
      <p:sp>
        <p:nvSpPr>
          <p:cNvPr id="3075" name="Text Box 54"/>
          <p:cNvSpPr txBox="1">
            <a:spLocks noChangeArrowheads="1"/>
          </p:cNvSpPr>
          <p:nvPr/>
        </p:nvSpPr>
        <p:spPr bwMode="auto">
          <a:xfrm>
            <a:off x="1357313" y="5827713"/>
            <a:ext cx="184150" cy="36671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endParaRPr lang="ru-RU" b="1"/>
          </a:p>
        </p:txBody>
      </p:sp>
      <p:sp>
        <p:nvSpPr>
          <p:cNvPr id="3076" name="Text Box 55"/>
          <p:cNvSpPr txBox="1">
            <a:spLocks noChangeArrowheads="1"/>
          </p:cNvSpPr>
          <p:nvPr/>
        </p:nvSpPr>
        <p:spPr bwMode="auto">
          <a:xfrm>
            <a:off x="598488" y="6108700"/>
            <a:ext cx="4862512" cy="336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87375" y="293688"/>
            <a:ext cx="6429375" cy="1143000"/>
          </a:xfrm>
        </p:spPr>
        <p:txBody>
          <a:bodyPr/>
          <a:lstStyle/>
          <a:p>
            <a:r>
              <a:rPr lang="ru-RU" smtClean="0"/>
              <a:t>ППУ. Диаграммы выполнения планов работ по проектам</a:t>
            </a:r>
            <a:br>
              <a:rPr lang="ru-RU" smtClean="0"/>
            </a:b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B837114-C6E9-47FD-A539-D0BF2F2D447E}" type="slidenum">
              <a:rPr lang="ru-RU" smtClean="0"/>
              <a:pPr/>
              <a:t>10</a:t>
            </a:fld>
            <a:endParaRPr lang="ru-RU" smtClean="0"/>
          </a:p>
        </p:txBody>
      </p:sp>
      <p:pic>
        <p:nvPicPr>
          <p:cNvPr id="18436" name="Picture 2" descr="E:\work\210 ФЗ\sup\Диаграммы выполнения плана работ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3050" y="1479550"/>
            <a:ext cx="8008938" cy="4779963"/>
          </a:xfrm>
          <a:noFill/>
        </p:spPr>
      </p:pic>
    </p:spTree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ППУ. Рейтинг проектов</a:t>
            </a:r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9AB9B9C-AD88-4AD9-A41C-0750477680A0}" type="slidenum">
              <a:rPr lang="ru-RU" smtClean="0"/>
              <a:pPr/>
              <a:t>11</a:t>
            </a:fld>
            <a:endParaRPr lang="ru-RU" smtClean="0"/>
          </a:p>
        </p:txBody>
      </p:sp>
      <p:pic>
        <p:nvPicPr>
          <p:cNvPr id="19460" name="Picture 3" descr="E:\work\210 ФЗ\sup\Рейтинг проектов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20713" y="1022350"/>
            <a:ext cx="7237412" cy="5249863"/>
          </a:xfrm>
          <a:noFill/>
        </p:spPr>
      </p:pic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138113" y="454025"/>
            <a:ext cx="7921625" cy="1143000"/>
          </a:xfrm>
        </p:spPr>
        <p:txBody>
          <a:bodyPr/>
          <a:lstStyle/>
          <a:p>
            <a:r>
              <a:rPr lang="ru-RU" smtClean="0"/>
              <a:t>ППУ. Контроль выполнения плана проекта</a:t>
            </a:r>
            <a:r>
              <a:rPr lang="ru-RU" smtClean="0">
                <a:solidFill>
                  <a:srgbClr val="4452D8"/>
                </a:solidFill>
              </a:rPr>
              <a:t/>
            </a:r>
            <a:br>
              <a:rPr lang="ru-RU" smtClean="0">
                <a:solidFill>
                  <a:srgbClr val="4452D8"/>
                </a:solidFill>
              </a:rPr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4F066DB-CEEF-46BE-B04F-542195CB609E}" type="slidenum">
              <a:rPr lang="ru-RU" smtClean="0"/>
              <a:pPr/>
              <a:t>12</a:t>
            </a:fld>
            <a:endParaRPr lang="ru-RU" smtClean="0"/>
          </a:p>
        </p:txBody>
      </p:sp>
      <p:pic>
        <p:nvPicPr>
          <p:cNvPr id="20484" name="Picture 2" descr="E:\work\210 ФЗ\sup\Контроль выполнения задач плана проект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28813" y="1223963"/>
            <a:ext cx="5067300" cy="5032375"/>
          </a:xfrm>
          <a:noFill/>
        </p:spPr>
      </p:pic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Общая информация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44475" y="1830388"/>
            <a:ext cx="8643938" cy="348615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Портал Проектного Управления – </a:t>
            </a:r>
            <a:r>
              <a:rPr lang="ru-RU" dirty="0"/>
              <a:t>информационная система, обеспечивающая управление, мониторинг и оценку выполнения проектов участниками проектных команд.</a:t>
            </a:r>
            <a:endParaRPr lang="en-US" dirty="0"/>
          </a:p>
          <a:p>
            <a:pPr>
              <a:defRPr/>
            </a:pPr>
            <a:r>
              <a:rPr lang="ru-RU" dirty="0" smtClean="0"/>
              <a:t>Портал Проектного Управления обеспечивает </a:t>
            </a:r>
            <a:r>
              <a:rPr lang="ru-RU" dirty="0"/>
              <a:t>предоставление участникам проектных команд требуемый им объем </a:t>
            </a:r>
            <a:r>
              <a:rPr lang="ru-RU" dirty="0" smtClean="0"/>
              <a:t>информации и </a:t>
            </a:r>
            <a:r>
              <a:rPr lang="ru-RU" dirty="0"/>
              <a:t>оценочных показателей </a:t>
            </a:r>
            <a:r>
              <a:rPr lang="ru-RU" dirty="0" smtClean="0"/>
              <a:t>по проектам в </a:t>
            </a:r>
            <a:r>
              <a:rPr lang="ru-RU" dirty="0"/>
              <a:t>соответствии с их </a:t>
            </a:r>
            <a:r>
              <a:rPr lang="ru-RU" dirty="0" smtClean="0"/>
              <a:t>ролью в проекте.</a:t>
            </a:r>
            <a:endParaRPr lang="ru-RU" dirty="0"/>
          </a:p>
          <a:p>
            <a:pPr marL="0" indent="0">
              <a:buFontTx/>
              <a:buNone/>
              <a:defRPr/>
            </a:pPr>
            <a:endParaRPr lang="ru-RU" dirty="0" smtClean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B9F1D93-E681-4927-812D-C531C756AAFC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Основной функционал системы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44475" y="1649413"/>
            <a:ext cx="8643938" cy="4452937"/>
          </a:xfrm>
        </p:spPr>
        <p:txBody>
          <a:bodyPr/>
          <a:lstStyle/>
          <a:p>
            <a:r>
              <a:rPr lang="ru-RU" smtClean="0"/>
              <a:t>Управление планами работ по проекту</a:t>
            </a:r>
          </a:p>
          <a:p>
            <a:r>
              <a:rPr lang="ru-RU" smtClean="0"/>
              <a:t>Управление выполнением проектных поручений</a:t>
            </a:r>
          </a:p>
          <a:p>
            <a:r>
              <a:rPr lang="ru-RU" smtClean="0"/>
              <a:t>Управление проектными рисками и проблемами и мероприятиями по их устранению</a:t>
            </a:r>
          </a:p>
          <a:p>
            <a:r>
              <a:rPr lang="ru-RU" smtClean="0"/>
              <a:t>Учет проектных документов</a:t>
            </a:r>
          </a:p>
          <a:p>
            <a:r>
              <a:rPr lang="ru-RU" smtClean="0"/>
              <a:t>Рабочие места Руководителя, Куратора, Менеджера проекта/направления, Исполнителя</a:t>
            </a:r>
          </a:p>
          <a:p>
            <a:r>
              <a:rPr lang="ru-RU" smtClean="0"/>
              <a:t>Разноуровневая система проектных показателей</a:t>
            </a:r>
          </a:p>
          <a:p>
            <a:r>
              <a:rPr lang="ru-RU" smtClean="0"/>
              <a:t>Проектные новости</a:t>
            </a:r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8DEA10F-831D-481F-AB95-0875A78EF071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Роли пользователей системы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44475" y="1617663"/>
            <a:ext cx="8643938" cy="5335587"/>
          </a:xfrm>
        </p:spPr>
        <p:txBody>
          <a:bodyPr/>
          <a:lstStyle/>
          <a:p>
            <a:r>
              <a:rPr lang="ru-RU" sz="1900" b="1" smtClean="0"/>
              <a:t>Руководитель</a:t>
            </a:r>
            <a:r>
              <a:rPr lang="ru-RU" sz="1900" smtClean="0"/>
              <a:t> – </a:t>
            </a:r>
            <a:r>
              <a:rPr lang="ru-RU" sz="1800" smtClean="0"/>
              <a:t>руководитель организации, осуществляющий контроль за ходом ведения работ по всем проектам организации с отображением ему на Портале агрегированных показателей и рейтингов проектов. При необходимости может детализировать показатели и проанализировать ситуацию по всем проектам.</a:t>
            </a:r>
          </a:p>
          <a:p>
            <a:r>
              <a:rPr lang="ru-RU" sz="1900" b="1" smtClean="0"/>
              <a:t>Куратор</a:t>
            </a:r>
            <a:r>
              <a:rPr lang="ru-RU" sz="1900" smtClean="0"/>
              <a:t>  - </a:t>
            </a:r>
            <a:r>
              <a:rPr lang="ru-RU" sz="1800" smtClean="0"/>
              <a:t>менеджер организации, курирующий работу по нескольким проектам/направлениям деятельности. В системе ему отображаются показатели по закрепленным проектам. Для детализации хода работ может перейти на уровень менеджера конкретного проекта.</a:t>
            </a:r>
          </a:p>
          <a:p>
            <a:r>
              <a:rPr lang="ru-RU" sz="1900" b="1" smtClean="0"/>
              <a:t>Менеджер проекта </a:t>
            </a:r>
            <a:r>
              <a:rPr lang="ru-RU" sz="1900" smtClean="0"/>
              <a:t>– </a:t>
            </a:r>
            <a:r>
              <a:rPr lang="ru-RU" sz="1800" smtClean="0"/>
              <a:t>руководитель проекта, отвечающий за ведение проекта и управляющий всеми работами, поручениями, рисками и проблемами в рамках своего проекта.</a:t>
            </a:r>
          </a:p>
          <a:p>
            <a:r>
              <a:rPr lang="ru-RU" sz="1900" b="1" smtClean="0"/>
              <a:t>Исполнитель</a:t>
            </a:r>
            <a:r>
              <a:rPr lang="ru-RU" sz="1900" smtClean="0"/>
              <a:t> – </a:t>
            </a:r>
            <a:r>
              <a:rPr lang="ru-RU" sz="1800" smtClean="0"/>
              <a:t>сотрудник проектной команды, участвующий в проектной деятельности с назначением на него задач, поручений, рисков и проблем для их разрешения. В данной роли может быть менеджер от организации, участвующей в проекте (для сложных проектов).</a:t>
            </a:r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A8D004A-701A-434A-A17D-2E6E046274B5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Функциональная архитектура</a:t>
            </a:r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4D051CD-C41B-4195-BC64-D0C86F273F07}" type="slidenum">
              <a:rPr lang="ru-RU" smtClean="0"/>
              <a:pPr/>
              <a:t>5</a:t>
            </a:fld>
            <a:endParaRPr lang="ru-RU" smtClean="0"/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923925"/>
            <a:ext cx="7261225" cy="537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Краткое назначение модулей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55588" y="1511300"/>
            <a:ext cx="8643937" cy="4452938"/>
          </a:xfrm>
        </p:spPr>
        <p:txBody>
          <a:bodyPr/>
          <a:lstStyle/>
          <a:p>
            <a:r>
              <a:rPr lang="ru-RU" sz="2000" b="1" smtClean="0"/>
              <a:t>Модуль «Рабочие места» </a:t>
            </a:r>
            <a:r>
              <a:rPr lang="ru-RU" sz="2000" smtClean="0"/>
              <a:t>– страницы пользователей Портала Проектного Управления, на которых отображается требуемая им информация в соответствии с их проектными ролями</a:t>
            </a:r>
          </a:p>
          <a:p>
            <a:r>
              <a:rPr lang="ru-RU" sz="2000" b="1" smtClean="0"/>
              <a:t>Модуль «Управления задачами» </a:t>
            </a:r>
            <a:r>
              <a:rPr lang="ru-RU" sz="2000" smtClean="0"/>
              <a:t>- предназначен для учета и отслеживания хода работ по реализации плана проекта</a:t>
            </a:r>
          </a:p>
          <a:p>
            <a:r>
              <a:rPr lang="ru-RU" sz="2000" b="1" smtClean="0"/>
              <a:t>Модуль «Управления поручениями» </a:t>
            </a:r>
            <a:r>
              <a:rPr lang="ru-RU" sz="2000" smtClean="0"/>
              <a:t>- предназначен для учета проектных поручений, выдаваемых в рамках проекта и  отслеживания хода работ по ним со стороны Исполнителей</a:t>
            </a:r>
          </a:p>
          <a:p>
            <a:r>
              <a:rPr lang="ru-RU" sz="2000" b="1" smtClean="0"/>
              <a:t>Модуль «Управления рисками и проблемами» </a:t>
            </a:r>
            <a:r>
              <a:rPr lang="ru-RU" sz="2000" smtClean="0"/>
              <a:t>- предназначен для учета проектных рисков/проблем и отслеживания хода работ проектной команды по их устранению/снижению уровня воздействия.</a:t>
            </a:r>
          </a:p>
          <a:p>
            <a:r>
              <a:rPr lang="ru-RU" sz="2000" b="1" smtClean="0"/>
              <a:t>Модуль «Администрирование» </a:t>
            </a:r>
            <a:r>
              <a:rPr lang="ru-RU" sz="2000" smtClean="0"/>
              <a:t>- предназначен для управления системой: создание и настройка проектов, управление правами пользователей и т.д.</a:t>
            </a:r>
          </a:p>
          <a:p>
            <a:endParaRPr lang="ru-RU" sz="2000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343F67D-FF38-4BE0-83D1-3A37597DD727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598488" y="134938"/>
            <a:ext cx="6640512" cy="1143000"/>
          </a:xfrm>
        </p:spPr>
        <p:txBody>
          <a:bodyPr/>
          <a:lstStyle/>
          <a:p>
            <a:pPr eaLnBrk="1" hangingPunct="1"/>
            <a:r>
              <a:rPr lang="ru-RU" smtClean="0"/>
              <a:t>Особенности реализации системы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255588" y="1531938"/>
            <a:ext cx="8612187" cy="4924425"/>
          </a:xfrm>
        </p:spPr>
        <p:txBody>
          <a:bodyPr/>
          <a:lstStyle/>
          <a:p>
            <a:r>
              <a:rPr lang="ru-RU" sz="2100" smtClean="0"/>
              <a:t>Эргономика решения, интуитивная понятность, простота использования</a:t>
            </a:r>
          </a:p>
          <a:p>
            <a:r>
              <a:rPr lang="ru-RU" sz="2100" smtClean="0"/>
              <a:t>Пользователь работает в своем рабочем месте в зависимости от его роли в проекте с требуемым уровнем детализации и контрольными показателями</a:t>
            </a:r>
          </a:p>
          <a:p>
            <a:r>
              <a:rPr lang="ru-RU" sz="2100" smtClean="0"/>
              <a:t>Пользователь работает только с Порталом, использование других систем не требуется</a:t>
            </a:r>
          </a:p>
          <a:p>
            <a:r>
              <a:rPr lang="ru-RU" sz="2100" smtClean="0"/>
              <a:t>Возможность применения для сложных проектов, в которых участвуют несколько организаций</a:t>
            </a:r>
          </a:p>
          <a:p>
            <a:r>
              <a:rPr lang="ru-RU" sz="2100" smtClean="0"/>
              <a:t>Возможность интерактивного анализа хода ведения проекта от верхнеуровневых показателей к нижнеуровневым и к конечным работам, поручениям, проблемам</a:t>
            </a:r>
          </a:p>
          <a:p>
            <a:r>
              <a:rPr lang="ru-RU" sz="2100" smtClean="0"/>
              <a:t>Динамическое обновление информации при выборе проектов, фильтров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98C7437-020E-4F6E-801D-137F63E6FDEE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79425" y="1628775"/>
          <a:ext cx="8185150" cy="4059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87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12593DF-62C4-464A-B65A-1E583C5BD3A7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87375" y="293688"/>
            <a:ext cx="6429375" cy="1143000"/>
          </a:xfrm>
        </p:spPr>
        <p:txBody>
          <a:bodyPr/>
          <a:lstStyle/>
          <a:p>
            <a:r>
              <a:rPr lang="ru-RU" smtClean="0"/>
              <a:t>ППУ. Диаграммы выполнения планов проектов</a:t>
            </a:r>
            <a:br>
              <a:rPr lang="ru-RU" smtClean="0"/>
            </a:b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FFDFDBB-CF77-4FF9-AF0C-DAB89BFE553B}" type="slidenum">
              <a:rPr lang="ru-RU" smtClean="0"/>
              <a:pPr/>
              <a:t>9</a:t>
            </a:fld>
            <a:endParaRPr lang="ru-RU" smtClean="0"/>
          </a:p>
        </p:txBody>
      </p:sp>
      <p:pic>
        <p:nvPicPr>
          <p:cNvPr id="17412" name="Содержимое 6" descr="!!Показатели хода проектной деятельност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08150" y="1096963"/>
            <a:ext cx="5299075" cy="5241925"/>
          </a:xfrm>
        </p:spPr>
      </p:pic>
    </p:spTree>
  </p:cSld>
  <p:clrMapOvr>
    <a:masterClrMapping/>
  </p:clrMapOvr>
  <p:transition>
    <p:push dir="r"/>
  </p:transition>
</p:sld>
</file>

<file path=ppt/theme/theme1.xml><?xml version="1.0" encoding="utf-8"?>
<a:theme xmlns:a="http://schemas.openxmlformats.org/drawingml/2006/main" name="Портал Проектного Управления_27052011">
  <a:themeElements>
    <a:clrScheme name="">
      <a:dk1>
        <a:srgbClr val="605E5D"/>
      </a:dk1>
      <a:lt1>
        <a:srgbClr val="FFFFFF"/>
      </a:lt1>
      <a:dk2>
        <a:srgbClr val="FFFFFF"/>
      </a:dk2>
      <a:lt2>
        <a:srgbClr val="A2BD90"/>
      </a:lt2>
      <a:accent1>
        <a:srgbClr val="C8DCF0"/>
      </a:accent1>
      <a:accent2>
        <a:srgbClr val="F3811F"/>
      </a:accent2>
      <a:accent3>
        <a:srgbClr val="FFFFFF"/>
      </a:accent3>
      <a:accent4>
        <a:srgbClr val="514F4E"/>
      </a:accent4>
      <a:accent5>
        <a:srgbClr val="E0EBF6"/>
      </a:accent5>
      <a:accent6>
        <a:srgbClr val="DC741B"/>
      </a:accent6>
      <a:hlink>
        <a:srgbClr val="F3781F"/>
      </a:hlink>
      <a:folHlink>
        <a:srgbClr val="BDA7AF"/>
      </a:folHlink>
    </a:clrScheme>
    <a:fontScheme name="6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857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6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Оформление по умолчанию 13">
        <a:dk1>
          <a:srgbClr val="0076D5"/>
        </a:dk1>
        <a:lt1>
          <a:srgbClr val="FFFFFF"/>
        </a:lt1>
        <a:dk2>
          <a:srgbClr val="FFFFFF"/>
        </a:dk2>
        <a:lt2>
          <a:srgbClr val="009999"/>
        </a:lt2>
        <a:accent1>
          <a:srgbClr val="BBE0E3"/>
        </a:accent1>
        <a:accent2>
          <a:srgbClr val="009065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00825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4">
        <a:dk1>
          <a:srgbClr val="0076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009065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00825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5">
        <a:dk1>
          <a:srgbClr val="0076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D9F354"/>
        </a:accent2>
        <a:accent3>
          <a:srgbClr val="FFFFFF"/>
        </a:accent3>
        <a:accent4>
          <a:srgbClr val="0064B6"/>
        </a:accent4>
        <a:accent5>
          <a:srgbClr val="DAEDEF"/>
        </a:accent5>
        <a:accent6>
          <a:srgbClr val="C4DC4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Оформление по умолчанию 16">
        <a:dk1>
          <a:srgbClr val="2464D5"/>
        </a:dk1>
        <a:lt1>
          <a:srgbClr val="FFFFFF"/>
        </a:lt1>
        <a:dk2>
          <a:srgbClr val="FFFFFF"/>
        </a:dk2>
        <a:lt2>
          <a:srgbClr val="008080"/>
        </a:lt2>
        <a:accent1>
          <a:srgbClr val="BBE0E3"/>
        </a:accent1>
        <a:accent2>
          <a:srgbClr val="D9F354"/>
        </a:accent2>
        <a:accent3>
          <a:srgbClr val="FFFFFF"/>
        </a:accent3>
        <a:accent4>
          <a:srgbClr val="1D54B6"/>
        </a:accent4>
        <a:accent5>
          <a:srgbClr val="DAEDEF"/>
        </a:accent5>
        <a:accent6>
          <a:srgbClr val="C4DC4B"/>
        </a:accent6>
        <a:hlink>
          <a:srgbClr val="009999"/>
        </a:hlink>
        <a:folHlink>
          <a:srgbClr val="55C0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Портал Проектного Управления_27052011</Template>
  <TotalTime>1</TotalTime>
  <Words>476</Words>
  <Application>Microsoft Office PowerPoint</Application>
  <PresentationFormat>Экран (4:3)</PresentationFormat>
  <Paragraphs>55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Портал Проектного Управления_27052011</vt:lpstr>
      <vt:lpstr>Портал Проектного Управления</vt:lpstr>
      <vt:lpstr>Общая информация</vt:lpstr>
      <vt:lpstr>Основной функционал системы</vt:lpstr>
      <vt:lpstr>Роли пользователей системы</vt:lpstr>
      <vt:lpstr>Функциональная архитектура</vt:lpstr>
      <vt:lpstr>Краткое назначение модулей</vt:lpstr>
      <vt:lpstr>Особенности реализации системы</vt:lpstr>
      <vt:lpstr>Слайд 8</vt:lpstr>
      <vt:lpstr>ППУ. Диаграммы выполнения планов проектов </vt:lpstr>
      <vt:lpstr>ППУ. Диаграммы выполнения планов работ по проектам </vt:lpstr>
      <vt:lpstr>ППУ. Рейтинг проектов</vt:lpstr>
      <vt:lpstr>ППУ. Контроль выполнения плана проекта  </vt:lpstr>
    </vt:vector>
  </TitlesOfParts>
  <Company>Ростовская область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Портал Проектного Управления</dc:title>
  <dc:creator>Управление инноваций. Агаджанян Г.С.</dc:creator>
  <cp:lastModifiedBy>ACER</cp:lastModifiedBy>
  <cp:revision>2</cp:revision>
  <cp:lastPrinted>2011-04-13T11:56:34Z</cp:lastPrinted>
  <dcterms:created xsi:type="dcterms:W3CDTF">2011-07-19T07:42:29Z</dcterms:created>
  <dcterms:modified xsi:type="dcterms:W3CDTF">2011-07-20T12:42:52Z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Статус">
    <vt:lpwstr>Подготовлен</vt:lpwstr>
  </property>
</Properties>
</file>