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63" r:id="rId5"/>
    <p:sldId id="259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E7B11D-AF92-45B1-B1C3-A28DED10DEB0}" type="datetimeFigureOut">
              <a:rPr lang="ru-RU" smtClean="0"/>
              <a:pPr/>
              <a:t>20.07.2011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5D01AB5-68F9-41D1-95E0-DE379DD18B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210fz.r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210fz.r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Организация проекта по межведомственному взаимодействию на </a:t>
            </a:r>
            <a:r>
              <a:rPr lang="ru-RU" dirty="0" smtClean="0"/>
              <a:t>муниципальном уровне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Изменения в 210-ФЗ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1300" y="1601788"/>
            <a:ext cx="8816975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 перечень документов (18), подлежащих представлению заявителем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Определен состав организаций, участвующих в МВ (органы власти, </a:t>
            </a:r>
            <a:r>
              <a:rPr lang="ru-RU" b="0" dirty="0" smtClean="0">
                <a:cs typeface="Arial" charset="0"/>
              </a:rPr>
              <a:t>местного самоуправления</a:t>
            </a:r>
            <a:r>
              <a:rPr lang="ru-RU" b="0" dirty="0">
                <a:cs typeface="Arial" charset="0"/>
              </a:rPr>
              <a:t>, подведомственные им организации, внебюджетные фонды)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Установлено право заявителя по собственной инициативе самостоятельно представить документы, подлежащие получению по каналам МВ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 порядок обработки персональных данных (заявление заявителя приравнивается к согласию на обработку данных)</a:t>
            </a:r>
          </a:p>
          <a:p>
            <a:pPr marL="355600" lvl="1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 порядок обработки информации, связанной с правами и законными интересами заявителя, доступ к которой ограничен федеральными законами (заявитель представляет согласие на обработку данных)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Изменения в 210-ФЗ - 2</a:t>
            </a:r>
            <a:endParaRPr lang="en-US" sz="2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41300" y="1784350"/>
            <a:ext cx="8816975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 срок предоставления информации по каналам МВ </a:t>
            </a:r>
            <a:r>
              <a:rPr lang="ru-RU" b="0" dirty="0" smtClean="0">
                <a:cs typeface="Arial" charset="0"/>
              </a:rPr>
              <a:t>- </a:t>
            </a:r>
            <a:r>
              <a:rPr lang="ru-RU" b="0" dirty="0">
                <a:cs typeface="Arial" charset="0"/>
              </a:rPr>
              <a:t>5 рабочих дней, если иное не установлено законом или актом Правительства РФ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Установлена недопустимость отказа заявителю в предоставлении услуги по причинам неполучения в установленный срок запрошенной в другом органе (организации) информации </a:t>
            </a:r>
          </a:p>
          <a:p>
            <a:pPr marL="355600" lvl="1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Установлена ответственность должностных лиц за необоснованный запрос информации или отказ в предоставлении услуги 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Установлен запрет на требование органом информации, если получение такой информации не обусловлена запросом о предоставлении услуги</a:t>
            </a:r>
          </a:p>
          <a:p>
            <a:pPr marL="355600" indent="-355600">
              <a:spcBef>
                <a:spcPts val="600"/>
              </a:spcBef>
              <a:buClr>
                <a:schemeClr val="accent2"/>
              </a:buClr>
              <a:buFont typeface="Wingdings" pitchFamily="2" charset="2"/>
              <a:buChar char="ü"/>
            </a:pPr>
            <a:r>
              <a:rPr lang="ru-RU" b="0" dirty="0">
                <a:cs typeface="Arial" charset="0"/>
              </a:rPr>
              <a:t>Перенесены сроки перехода на МВ: для ФОИВ – до 01.10.2011, </a:t>
            </a:r>
            <a:br>
              <a:rPr lang="ru-RU" b="0" dirty="0">
                <a:cs typeface="Arial" charset="0"/>
              </a:rPr>
            </a:br>
            <a:r>
              <a:rPr lang="ru-RU" b="0" dirty="0">
                <a:cs typeface="Arial" charset="0"/>
              </a:rPr>
              <a:t>для регионов и муниципалитетов – до 01.07.2012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Две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роли: </a:t>
            </a:r>
            <a:b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Потребитель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данных и Поставщик данных</a:t>
            </a:r>
          </a:p>
        </p:txBody>
      </p:sp>
      <p:pic>
        <p:nvPicPr>
          <p:cNvPr id="5" name="Picture 9" descr="C:\Users\serbina\AppData\Local\Microsoft\Windows\Temporary Internet Files\Content.IE5\KNDEUX8F\MC90027997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3113" y="1557338"/>
            <a:ext cx="2522537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serbina\AppData\Local\Microsoft\Windows\Temporary Internet Files\Content.IE5\KNDEUX8F\MC90032554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9625" y="3975100"/>
            <a:ext cx="2514600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Группа 3"/>
          <p:cNvGrpSpPr>
            <a:grpSpLocks/>
          </p:cNvGrpSpPr>
          <p:nvPr/>
        </p:nvGrpSpPr>
        <p:grpSpPr bwMode="auto">
          <a:xfrm rot="-1390429">
            <a:off x="3255963" y="4759325"/>
            <a:ext cx="663575" cy="876300"/>
            <a:chOff x="7266432" y="3206496"/>
            <a:chExt cx="707136" cy="1048512"/>
          </a:xfrm>
        </p:grpSpPr>
        <p:sp>
          <p:nvSpPr>
            <p:cNvPr id="8" name="Загнутый угол 7"/>
            <p:cNvSpPr/>
            <p:nvPr/>
          </p:nvSpPr>
          <p:spPr>
            <a:xfrm>
              <a:off x="7264867" y="3199298"/>
              <a:ext cx="475371" cy="805379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Загнутый угол 8"/>
            <p:cNvSpPr/>
            <p:nvPr/>
          </p:nvSpPr>
          <p:spPr>
            <a:xfrm>
              <a:off x="7333870" y="3279901"/>
              <a:ext cx="475371" cy="803480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Загнутый угол 9"/>
            <p:cNvSpPr/>
            <p:nvPr/>
          </p:nvSpPr>
          <p:spPr>
            <a:xfrm>
              <a:off x="7409020" y="3347504"/>
              <a:ext cx="477063" cy="805379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Загнутый угол 10"/>
            <p:cNvSpPr/>
            <p:nvPr/>
          </p:nvSpPr>
          <p:spPr>
            <a:xfrm>
              <a:off x="7498200" y="3441614"/>
              <a:ext cx="475372" cy="805379"/>
            </a:xfrm>
            <a:prstGeom prst="foldedCorner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grpSp>
        <p:nvGrpSpPr>
          <p:cNvPr id="12" name="Группа 13"/>
          <p:cNvGrpSpPr>
            <a:grpSpLocks/>
          </p:cNvGrpSpPr>
          <p:nvPr/>
        </p:nvGrpSpPr>
        <p:grpSpPr bwMode="auto">
          <a:xfrm rot="-1390429">
            <a:off x="4992688" y="4776788"/>
            <a:ext cx="663575" cy="877887"/>
            <a:chOff x="7266432" y="3206496"/>
            <a:chExt cx="707136" cy="1048512"/>
          </a:xfrm>
        </p:grpSpPr>
        <p:sp>
          <p:nvSpPr>
            <p:cNvPr id="13" name="Загнутый угол 12"/>
            <p:cNvSpPr/>
            <p:nvPr/>
          </p:nvSpPr>
          <p:spPr>
            <a:xfrm>
              <a:off x="7261424" y="3199638"/>
              <a:ext cx="475371" cy="803923"/>
            </a:xfrm>
            <a:prstGeom prst="foldedCorne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Загнутый угол 13"/>
            <p:cNvSpPr/>
            <p:nvPr/>
          </p:nvSpPr>
          <p:spPr>
            <a:xfrm>
              <a:off x="7332315" y="3279022"/>
              <a:ext cx="475372" cy="803923"/>
            </a:xfrm>
            <a:prstGeom prst="foldedCorne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Загнутый угол 14"/>
            <p:cNvSpPr/>
            <p:nvPr/>
          </p:nvSpPr>
          <p:spPr>
            <a:xfrm>
              <a:off x="7409020" y="3347248"/>
              <a:ext cx="477063" cy="805820"/>
            </a:xfrm>
            <a:prstGeom prst="foldedCorne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Загнутый угол 15"/>
            <p:cNvSpPr/>
            <p:nvPr/>
          </p:nvSpPr>
          <p:spPr>
            <a:xfrm>
              <a:off x="7495646" y="3444006"/>
              <a:ext cx="475371" cy="803923"/>
            </a:xfrm>
            <a:prstGeom prst="foldedCorner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pic>
        <p:nvPicPr>
          <p:cNvPr id="17" name="Picture 5" descr="C:\Users\serbina\AppData\Local\Microsoft\Windows\Temporary Internet Files\Content.IE5\KNDEUX8F\MC900325542[1].wmf"/>
          <p:cNvPicPr>
            <a:picLocks noChangeAspect="1" noChangeArrowheads="1"/>
          </p:cNvPicPr>
          <p:nvPr/>
        </p:nvPicPr>
        <p:blipFill>
          <a:blip r:embed="rId3" cstate="print"/>
          <a:srcRect t="59496"/>
          <a:stretch>
            <a:fillRect/>
          </a:stretch>
        </p:blipFill>
        <p:spPr bwMode="auto">
          <a:xfrm>
            <a:off x="3355975" y="5327650"/>
            <a:ext cx="25146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Выгнутая вправо стрелка 17"/>
          <p:cNvSpPr/>
          <p:nvPr/>
        </p:nvSpPr>
        <p:spPr>
          <a:xfrm rot="11007474">
            <a:off x="2298700" y="2462213"/>
            <a:ext cx="731838" cy="2663825"/>
          </a:xfrm>
          <a:prstGeom prst="curved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 rot="21352938">
            <a:off x="5894388" y="2459038"/>
            <a:ext cx="731837" cy="2665412"/>
          </a:xfrm>
          <a:prstGeom prst="curved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Порядок действий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переходу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ОМСУ </a:t>
            </a: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межведомственное 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взаимодействие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54000" y="2402235"/>
            <a:ext cx="903605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Назначение ответственного заместителя </a:t>
            </a:r>
            <a:r>
              <a:rPr lang="ru-RU" sz="1600" dirty="0" smtClean="0"/>
              <a:t>Главы муниципального образования</a:t>
            </a:r>
            <a:endParaRPr lang="ru-RU" sz="1600" b="0" dirty="0"/>
          </a:p>
          <a:p>
            <a:pPr marL="355600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Формирование рабочей группы (Комиссии по межведомственному взаимодействию)</a:t>
            </a:r>
          </a:p>
          <a:p>
            <a:pPr marL="355600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Утверждение плана</a:t>
            </a:r>
            <a:endParaRPr lang="en-US" sz="1600" b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2725" y="1676747"/>
            <a:ext cx="8637588" cy="6619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b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рганизационные 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мероприятия по переходу на межведомственное взаимодействие</a:t>
            </a:r>
            <a:endParaRPr lang="ru-RU" b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3427760"/>
            <a:ext cx="8637588" cy="660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Подготовительные 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мероприятия по проектированию межведомственного взаимодействия</a:t>
            </a:r>
            <a:endParaRPr lang="ru-RU" b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60350" y="4153247"/>
            <a:ext cx="86296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lvl="2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Определение перечня услуг, предполагающих межведомственное взаимодействие</a:t>
            </a:r>
          </a:p>
          <a:p>
            <a:pPr marL="355600" lvl="2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Формирование матрицы межведомственных и межуровневых взаимодействий – определение по каждой услуге перечня документов, которые предоставляет заявитель, и перечня документов, которые предоставляются в режиме межведомственного взаимодействия. </a:t>
            </a:r>
          </a:p>
          <a:p>
            <a:pPr marL="355600" lvl="2" indent="-355600" eaLnBrk="0" hangingPunct="0">
              <a:spcBef>
                <a:spcPts val="6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600" b="0" dirty="0"/>
              <a:t>Инвентаризация ведомственных информационных систем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Порядок действий по переходу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ОМСУ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межведомственное взаимодействие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2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92100" y="1876425"/>
            <a:ext cx="90360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5600" indent="-35560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b="0"/>
              <a:t>ТКМВ содержит сведения о составе документов, необходимых для предоставления услуги, об участниках, формах и содержании межведомственного взаимодействия, планы внесения изменений в правовые акты, планы технической реализации межведомственного взаимодействия</a:t>
            </a:r>
          </a:p>
          <a:p>
            <a:pPr marL="355600" indent="-35560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b="0"/>
              <a:t>ТКМВ подлежит согласованию всеми ведомствами, участвующими в предоставлении государственной услуги (Потребителем данных и Поставщиками данных)</a:t>
            </a:r>
          </a:p>
          <a:p>
            <a:pPr marL="355600" indent="-35560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b="0"/>
              <a:t>Методика подготовки и согласования ТКМВ включает в себя: 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Набор форм для внесения сведений о порядке предоставления государственной услуги (составе документов, необходимых для предоставления услуги)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Набор форм для внесения сведений об участниках, формах (каналы, сроки) и содержании (состав сведений) межведомственного взаимодействия в рамках предоставления государственной услуги.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Форму плана внесения изменений в правовые акты, содержащие препятствия для перехода на межведомственное взаимодействие при предоставлении государственных услуг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Форму плана технической реализации межведомственного взаимодействия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Набор инструкций по заполнению форм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Рекомендации по оптимизации процедуры предоставления государственной услуги и выявлению правовых актов, подлежащих изменению</a:t>
            </a:r>
          </a:p>
          <a:p>
            <a:pPr marL="742950" lvl="1" indent="-28575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§"/>
            </a:pPr>
            <a:r>
              <a:rPr lang="ru-RU" sz="1200" b="0"/>
              <a:t>Описание порядка согласования ТКМВ</a:t>
            </a:r>
          </a:p>
          <a:p>
            <a:pPr marL="355600" indent="-355600" eaLnBrk="0" hangingPunct="0">
              <a:spcBef>
                <a:spcPts val="300"/>
              </a:spcBef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b="0"/>
              <a:t>Методика подготовки и согласования ТКМВ размещена на </a:t>
            </a:r>
            <a:r>
              <a:rPr lang="ru-RU" sz="1200" b="0">
                <a:hlinkClick r:id="rId2"/>
              </a:rPr>
              <a:t>www.210fz.ru</a:t>
            </a:r>
            <a:endParaRPr lang="ru-RU" sz="1200" b="0"/>
          </a:p>
        </p:txBody>
      </p:sp>
      <p:sp>
        <p:nvSpPr>
          <p:cNvPr id="4" name="Прямоугольник 3"/>
          <p:cNvSpPr/>
          <p:nvPr/>
        </p:nvSpPr>
        <p:spPr>
          <a:xfrm>
            <a:off x="292100" y="1282700"/>
            <a:ext cx="8637588" cy="5588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Мероприятия 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проектированию межведомственного взаимодействия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1313" y="5676900"/>
            <a:ext cx="8637587" cy="10715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В части сведений, предоставляемых федеральными органами исполнительной власти, 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ОМСУ согласует 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требования к запросу и ответу с соответствующими 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ФОИВами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терр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органами)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0" y="0"/>
            <a:ext cx="9144000" cy="1227138"/>
          </a:xfrm>
          <a:prstGeom prst="rect">
            <a:avLst/>
          </a:prstGeom>
          <a:solidFill>
            <a:schemeClr val="accent1">
              <a:alpha val="88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54000" rIns="54000" anchor="ctr"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Порядок действий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переходу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субъектов РФ (ОМСУ)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</a:t>
            </a:r>
            <a:r>
              <a:rPr 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межведомственное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взаимодействие – 3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06375" y="4856163"/>
            <a:ext cx="90360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ts val="600"/>
              </a:spcBef>
              <a:buClr>
                <a:srgbClr val="FF0000"/>
              </a:buClr>
            </a:pPr>
            <a:r>
              <a:rPr lang="ru-RU" sz="1500" b="0"/>
              <a:t>Телефон горячей линии </a:t>
            </a:r>
            <a:r>
              <a:rPr lang="ru-RU" sz="1500"/>
              <a:t>+7 (495) 984 35 68</a:t>
            </a:r>
            <a:r>
              <a:rPr lang="ru-RU" sz="1500" b="0"/>
              <a:t>, сайт  </a:t>
            </a:r>
            <a:r>
              <a:rPr lang="ru-RU" sz="1500">
                <a:hlinkClick r:id="rId2"/>
              </a:rPr>
              <a:t>www.210fz.ru</a:t>
            </a:r>
            <a:r>
              <a:rPr lang="ru-RU" sz="150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2725" y="1368425"/>
            <a:ext cx="8637588" cy="5524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Комиссия по межведомственному взаимодействию субъекта РФ </a:t>
            </a:r>
            <a:r>
              <a:rPr lang="ru-RU" b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утверждает ТКМВ</a:t>
            </a:r>
            <a:endParaRPr lang="ru-RU" b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6375" y="2032000"/>
            <a:ext cx="8637588" cy="5524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6. 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Муниципальные 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образования обеспечивают публикацию утвержденных ТКМВ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2725" y="2709863"/>
            <a:ext cx="8637588" cy="5508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7. 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Муниципальные 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образования обеспечивают внесение необходимых изменений в правовые акты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9075" y="4178300"/>
            <a:ext cx="8637588" cy="65246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9. Минэкономразвития России обеспечивает методическую поддержку деятельности субъектов </a:t>
            </a:r>
            <a:r>
              <a:rPr lang="ru-RU" b="0" dirty="0" smtClean="0">
                <a:latin typeface="Arial" pitchFamily="34" charset="0"/>
                <a:cs typeface="Arial" pitchFamily="34" charset="0"/>
              </a:rPr>
              <a:t>РФ и ОМСУ</a:t>
            </a:r>
            <a:endParaRPr lang="ru-RU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1138" y="3386138"/>
            <a:ext cx="8637587" cy="65246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8.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Муниципальные образования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проводят </a:t>
            </a:r>
            <a:r>
              <a:rPr lang="ru-RU" b="0" dirty="0">
                <a:latin typeface="Arial" pitchFamily="34" charset="0"/>
                <a:cs typeface="Arial" pitchFamily="34" charset="0"/>
              </a:rPr>
              <a:t>мероприятия, направленные на техническое обеспечение межведомственного взаимодействия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0188" y="5238750"/>
            <a:ext cx="8637587" cy="5524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spcBef>
                <a:spcPts val="600"/>
              </a:spcBef>
              <a:buClr>
                <a:srgbClr val="FF0000"/>
              </a:buClr>
              <a:defRPr/>
            </a:pPr>
            <a:r>
              <a:rPr lang="ru-RU" b="0" dirty="0">
                <a:latin typeface="Arial" pitchFamily="34" charset="0"/>
                <a:cs typeface="Arial" pitchFamily="34" charset="0"/>
              </a:rPr>
              <a:t>10. Минэкономразвития России проводит мониторинг деятельности субъектов РФ 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16</TotalTime>
  <Words>567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Организация проекта по межведомственному взаимодействию на муниципальном уровне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проекта по межведомственному взаимодействию на региональном уровне</dc:title>
  <dc:creator>ACER</dc:creator>
  <cp:lastModifiedBy>ACER</cp:lastModifiedBy>
  <cp:revision>4</cp:revision>
  <dcterms:created xsi:type="dcterms:W3CDTF">2011-07-19T22:27:26Z</dcterms:created>
  <dcterms:modified xsi:type="dcterms:W3CDTF">2011-07-20T12:41:07Z</dcterms:modified>
</cp:coreProperties>
</file>