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rawings/drawing7.xml" ContentType="application/vnd.openxmlformats-officedocument.drawingml.chartshapes+xml"/>
  <Override PartName="/ppt/drawings/drawing11.xml" ContentType="application/vnd.openxmlformats-officedocument.drawingml.chartshape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37" r:id="rId2"/>
    <p:sldId id="395" r:id="rId3"/>
    <p:sldId id="440" r:id="rId4"/>
    <p:sldId id="370" r:id="rId5"/>
    <p:sldId id="462" r:id="rId6"/>
    <p:sldId id="463" r:id="rId7"/>
    <p:sldId id="464" r:id="rId8"/>
    <p:sldId id="465" r:id="rId9"/>
    <p:sldId id="475" r:id="rId10"/>
    <p:sldId id="467" r:id="rId11"/>
    <p:sldId id="481" r:id="rId12"/>
    <p:sldId id="482" r:id="rId13"/>
    <p:sldId id="483" r:id="rId14"/>
    <p:sldId id="424" r:id="rId15"/>
    <p:sldId id="398" r:id="rId16"/>
    <p:sldId id="399" r:id="rId17"/>
    <p:sldId id="448" r:id="rId18"/>
    <p:sldId id="441" r:id="rId19"/>
    <p:sldId id="442" r:id="rId20"/>
    <p:sldId id="443" r:id="rId21"/>
    <p:sldId id="391" r:id="rId22"/>
    <p:sldId id="446" r:id="rId23"/>
    <p:sldId id="447" r:id="rId24"/>
    <p:sldId id="449" r:id="rId25"/>
    <p:sldId id="471" r:id="rId26"/>
    <p:sldId id="472" r:id="rId27"/>
    <p:sldId id="484" r:id="rId28"/>
    <p:sldId id="485" r:id="rId29"/>
    <p:sldId id="457" r:id="rId30"/>
    <p:sldId id="487" r:id="rId31"/>
    <p:sldId id="460" r:id="rId32"/>
    <p:sldId id="486" r:id="rId33"/>
    <p:sldId id="394" r:id="rId34"/>
  </p:sldIdLst>
  <p:sldSz cx="9144000" cy="5715000" type="screen16x10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6699"/>
    <a:srgbClr val="FFFF99"/>
    <a:srgbClr val="FFFFCC"/>
    <a:srgbClr val="CCE9AD"/>
    <a:srgbClr val="008A3E"/>
    <a:srgbClr val="993366"/>
    <a:srgbClr val="004ADE"/>
    <a:srgbClr val="CCFFFF"/>
    <a:srgbClr val="CCFFCC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9655" autoAdjust="0"/>
  </p:normalViewPr>
  <p:slideViewPr>
    <p:cSldViewPr>
      <p:cViewPr varScale="1">
        <p:scale>
          <a:sx n="135" d="100"/>
          <a:sy n="135" d="100"/>
        </p:scale>
        <p:origin x="-804" y="-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1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2.png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8473862</c:v>
                </c:pt>
                <c:pt idx="1">
                  <c:v>9279276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7000000</c:v>
                </c:pt>
                <c:pt idx="1">
                  <c:v>8853436</c:v>
                </c:pt>
              </c:numCache>
            </c:numRef>
          </c:val>
        </c:ser>
        <c:shape val="box"/>
        <c:axId val="96464896"/>
        <c:axId val="96466432"/>
        <c:axId val="0"/>
      </c:bar3DChart>
      <c:catAx>
        <c:axId val="96464896"/>
        <c:scaling>
          <c:orientation val="minMax"/>
        </c:scaling>
        <c:axPos val="b"/>
        <c:tickLblPos val="nextTo"/>
        <c:txPr>
          <a:bodyPr/>
          <a:lstStyle/>
          <a:p>
            <a:pPr>
              <a:defRPr sz="2800" b="1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  <c:crossAx val="96466432"/>
        <c:crosses val="autoZero"/>
        <c:auto val="1"/>
        <c:lblAlgn val="ctr"/>
        <c:lblOffset val="100"/>
      </c:catAx>
      <c:valAx>
        <c:axId val="96466432"/>
        <c:scaling>
          <c:orientation val="minMax"/>
        </c:scaling>
        <c:delete val="1"/>
        <c:axPos val="l"/>
        <c:numFmt formatCode="General" sourceLinked="1"/>
        <c:tickLblPos val="none"/>
        <c:crossAx val="9646489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</c:legendEntry>
      <c:layout/>
      <c:txPr>
        <a:bodyPr/>
        <a:lstStyle/>
        <a:p>
          <a:pPr>
            <a:defRPr sz="1400">
              <a:solidFill>
                <a:schemeClr val="accent2">
                  <a:lumMod val="75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marker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1.7000413185895291E-2"/>
                  <c:y val="-5.27049683770189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496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5.6668043952984304E-3"/>
                  <c:y val="-3.6833680172519416E-2"/>
                </c:manualLayout>
              </c:layout>
              <c:showVal val="1"/>
            </c:dLbl>
            <c:txPr>
              <a:bodyPr/>
              <a:lstStyle/>
              <a:p>
                <a:pPr>
                  <a:defRPr sz="36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 01.01.2015</c:v>
                </c:pt>
                <c:pt idx="1">
                  <c:v>На 01.01.2016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495</c:v>
                </c:pt>
                <c:pt idx="1">
                  <c:v>0</c:v>
                </c:pt>
              </c:numCache>
            </c:numRef>
          </c:val>
        </c:ser>
        <c:marker val="1"/>
        <c:axId val="135393280"/>
        <c:axId val="135395968"/>
      </c:lineChart>
      <c:catAx>
        <c:axId val="135393280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5395968"/>
        <c:crosses val="autoZero"/>
        <c:auto val="1"/>
        <c:lblAlgn val="ctr"/>
        <c:lblOffset val="100"/>
      </c:catAx>
      <c:valAx>
        <c:axId val="13539596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353932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6917320877667628E-2"/>
          <c:y val="3.8330861815344855E-2"/>
          <c:w val="0.96883257582585858"/>
          <c:h val="0.88245999779672857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marker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9.2085571423599466E-2"/>
                  <c:y val="-6.018109080297545E-2"/>
                </c:manualLayout>
              </c:layout>
              <c:tx>
                <c:rich>
                  <a:bodyPr/>
                  <a:lstStyle/>
                  <a:p>
                    <a:r>
                      <a:rPr baseline="0" dirty="0" smtClean="0"/>
                      <a:t>2,4</a:t>
                    </a:r>
                    <a:endParaRPr baseline="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7.7918671986621238E-2"/>
                  <c:y val="-5.9812410295808159E-2"/>
                </c:manualLayout>
              </c:layout>
              <c:tx>
                <c:rich>
                  <a:bodyPr/>
                  <a:lstStyle/>
                  <a:p>
                    <a:r>
                      <a:rPr dirty="0" smtClean="0"/>
                      <a:t>40,5</a:t>
                    </a:r>
                    <a:endParaRPr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ru-RU" sz="3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 01.01.2015</c:v>
                </c:pt>
                <c:pt idx="1">
                  <c:v>На 01.01.2016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2375</c:v>
                </c:pt>
                <c:pt idx="1">
                  <c:v>40484</c:v>
                </c:pt>
              </c:numCache>
            </c:numRef>
          </c:val>
        </c:ser>
        <c:marker val="1"/>
        <c:axId val="135453312"/>
        <c:axId val="135452160"/>
      </c:lineChart>
      <c:catAx>
        <c:axId val="135453312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5452160"/>
        <c:crosses val="autoZero"/>
        <c:auto val="1"/>
        <c:lblAlgn val="ctr"/>
        <c:lblOffset val="100"/>
      </c:catAx>
      <c:valAx>
        <c:axId val="135452160"/>
        <c:scaling>
          <c:orientation val="minMax"/>
        </c:scaling>
        <c:delete val="1"/>
        <c:axPos val="l"/>
        <c:majorGridlines/>
        <c:numFmt formatCode="#,##0" sourceLinked="1"/>
        <c:tickLblPos val="none"/>
        <c:crossAx val="1354533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3.1215803947054175E-2"/>
          <c:y val="0"/>
          <c:w val="0.96566261565824063"/>
          <c:h val="0.863595367482360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2.4972643157643252E-2"/>
                  <c:y val="2.780176074899286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accent6"/>
                        </a:solidFill>
                      </a:rPr>
                      <a:t>300,</a:t>
                    </a:r>
                    <a:r>
                      <a:rPr lang="en-US" dirty="0" smtClean="0">
                        <a:solidFill>
                          <a:schemeClr val="accent6"/>
                        </a:solidFill>
                      </a:rPr>
                      <a:t>9</a:t>
                    </a:r>
                    <a:endParaRPr lang="en-US" dirty="0">
                      <a:solidFill>
                        <a:schemeClr val="accent6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2.3411852960290552E-2"/>
                  <c:y val="-1.9461232524294797E-2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dirty="0" smtClean="0">
                        <a:solidFill>
                          <a:schemeClr val="accent6"/>
                        </a:solidFill>
                      </a:rPr>
                      <a:t>650,9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chemeClr val="accent6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 01.01.2015</c:v>
                </c:pt>
                <c:pt idx="1">
                  <c:v>на 01.01.2016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256015</c:v>
                </c:pt>
                <c:pt idx="1">
                  <c:v>600960</c:v>
                </c:pt>
              </c:numCache>
            </c:numRef>
          </c:val>
        </c:ser>
        <c:dLbls>
          <c:showVal val="1"/>
        </c:dLbls>
        <c:shape val="cylinder"/>
        <c:axId val="135497216"/>
        <c:axId val="135498752"/>
        <c:axId val="0"/>
      </c:bar3DChart>
      <c:catAx>
        <c:axId val="135497216"/>
        <c:scaling>
          <c:orientation val="minMax"/>
        </c:scaling>
        <c:axPos val="b"/>
        <c:majorTickMark val="none"/>
        <c:tickLblPos val="nextTo"/>
        <c:crossAx val="135498752"/>
        <c:crosses val="autoZero"/>
        <c:auto val="1"/>
        <c:lblAlgn val="ctr"/>
        <c:lblOffset val="100"/>
      </c:catAx>
      <c:valAx>
        <c:axId val="135498752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1354972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8472719488191041"/>
          <c:y val="1.6033572027350521E-2"/>
          <c:w val="0.48091407034438854"/>
          <c:h val="0.9412102358997148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50021"/>
            </a:solidFill>
          </c:spPr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прочие поступления от использования имущества</c:v>
                </c:pt>
                <c:pt idx="1">
                  <c:v>арендная плата, а так же средства от продажи права на заключение договоров</c:v>
                </c:pt>
                <c:pt idx="2">
                  <c:v>доходы от предоставления на платной основе парковок</c:v>
                </c:pt>
                <c:pt idx="3">
                  <c:v>налог на имущество физических лиц</c:v>
                </c:pt>
                <c:pt idx="4">
                  <c:v>налог на доходы физических лиц</c:v>
                </c:pt>
                <c:pt idx="5">
                  <c:v>земельный налог</c:v>
                </c:pt>
                <c:pt idx="6">
                  <c:v>единый налог на вмененный доход для отдельных видов деятельности</c:v>
                </c:pt>
                <c:pt idx="7">
                  <c:v>доходы получаемые в виде арендной платы за земельные участки, государственная собственность на которые неразграничена</c:v>
                </c:pt>
              </c:strCache>
            </c:strRef>
          </c:cat>
          <c:val>
            <c:numRef>
              <c:f>Лист1!$B$2:$B$9</c:f>
              <c:numCache>
                <c:formatCode>"- "0.0</c:formatCode>
                <c:ptCount val="8"/>
                <c:pt idx="0">
                  <c:v>1.7</c:v>
                </c:pt>
                <c:pt idx="1">
                  <c:v>4.0999999999999996</c:v>
                </c:pt>
                <c:pt idx="2">
                  <c:v>4.2</c:v>
                </c:pt>
                <c:pt idx="3">
                  <c:v>6.2</c:v>
                </c:pt>
                <c:pt idx="4">
                  <c:v>11.2</c:v>
                </c:pt>
                <c:pt idx="5">
                  <c:v>12.5</c:v>
                </c:pt>
                <c:pt idx="6">
                  <c:v>23.7</c:v>
                </c:pt>
                <c:pt idx="7">
                  <c:v>51.6</c:v>
                </c:pt>
              </c:numCache>
            </c:numRef>
          </c:val>
        </c:ser>
        <c:axId val="135522944"/>
        <c:axId val="135590272"/>
      </c:barChart>
      <c:catAx>
        <c:axId val="135522944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35590272"/>
        <c:crosses val="autoZero"/>
        <c:auto val="1"/>
        <c:lblAlgn val="ctr"/>
        <c:lblOffset val="100"/>
      </c:catAx>
      <c:valAx>
        <c:axId val="135590272"/>
        <c:scaling>
          <c:orientation val="minMax"/>
        </c:scaling>
        <c:delete val="1"/>
        <c:axPos val="b"/>
        <c:numFmt formatCode="&quot;- &quot;0.0" sourceLinked="1"/>
        <c:tickLblPos val="none"/>
        <c:crossAx val="135522944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200" b="1" baseline="0">
          <a:solidFill>
            <a:srgbClr val="0070C0"/>
          </a:solidFill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566868638527343"/>
          <c:y val="2.8199315263298236E-2"/>
          <c:w val="0.83860065609315992"/>
          <c:h val="0.9118130504493219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800000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600000</c:v>
                </c:pt>
              </c:numCache>
            </c:numRef>
          </c:val>
        </c:ser>
        <c:shape val="box"/>
        <c:axId val="135715072"/>
        <c:axId val="135720960"/>
        <c:axId val="0"/>
      </c:bar3DChart>
      <c:catAx>
        <c:axId val="1357150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800" b="1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  <c:crossAx val="135720960"/>
        <c:crosses val="autoZero"/>
        <c:auto val="1"/>
        <c:lblAlgn val="ctr"/>
        <c:lblOffset val="100"/>
      </c:catAx>
      <c:valAx>
        <c:axId val="135720960"/>
        <c:scaling>
          <c:orientation val="minMax"/>
        </c:scaling>
        <c:delete val="1"/>
        <c:axPos val="l"/>
        <c:numFmt formatCode="General" sourceLinked="1"/>
        <c:tickLblPos val="none"/>
        <c:crossAx val="13571507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>
                <a:solidFill>
                  <a:schemeClr val="accent2">
                    <a:lumMod val="75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7770034098775386"/>
          <c:y val="0.19113120432876637"/>
          <c:w val="0.10713186935273371"/>
          <c:h val="0.11014971474686926"/>
        </c:manualLayout>
      </c:layout>
      <c:txPr>
        <a:bodyPr/>
        <a:lstStyle/>
        <a:p>
          <a:pPr>
            <a:defRPr sz="1400">
              <a:solidFill>
                <a:schemeClr val="accent2">
                  <a:lumMod val="75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508853721436427E-2"/>
          <c:y val="0"/>
          <c:w val="0.60844210420452993"/>
          <c:h val="0.942939346608548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</c:v>
                </c:pt>
              </c:strCache>
            </c:strRef>
          </c:tx>
          <c:dPt>
            <c:idx val="0"/>
            <c:spPr>
              <a:solidFill>
                <a:srgbClr val="FFCCFF"/>
              </a:solidFill>
            </c:spPr>
          </c:dPt>
          <c:dPt>
            <c:idx val="1"/>
            <c:spPr>
              <a:solidFill>
                <a:srgbClr val="004ADE"/>
              </a:solidFill>
            </c:spPr>
          </c:dPt>
          <c:cat>
            <c:strRef>
              <c:f>Лист1!$A$2:$A$3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521397</c:v>
                </c:pt>
                <c:pt idx="1">
                  <c:v>123649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1.317911455602089E-2"/>
          <c:y val="0.74092707019481718"/>
          <c:w val="0.67823557414303204"/>
          <c:h val="0.13334078076292241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3.1215803947054113E-2"/>
          <c:y val="0"/>
          <c:w val="0.96566261565824063"/>
          <c:h val="0.863595367482360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2.4972643157643252E-2"/>
                  <c:y val="2.780176074899283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accent6"/>
                        </a:solidFill>
                      </a:rPr>
                      <a:t>8 388</a:t>
                    </a:r>
                    <a:endParaRPr lang="ru-RU" baseline="0" dirty="0" smtClean="0">
                      <a:solidFill>
                        <a:schemeClr val="accent6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2.3411852960290552E-2"/>
                  <c:y val="-1.9461232524294794E-2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dirty="0" smtClean="0">
                        <a:solidFill>
                          <a:schemeClr val="accent6"/>
                        </a:solidFill>
                      </a:rPr>
                      <a:t>11 444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chemeClr val="accent6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за 2015 г.</c:v>
                </c:pt>
                <c:pt idx="1">
                  <c:v>за I квартал 2016 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8000</c:v>
                </c:pt>
                <c:pt idx="1">
                  <c:v>11444</c:v>
                </c:pt>
              </c:numCache>
            </c:numRef>
          </c:val>
        </c:ser>
        <c:dLbls>
          <c:showVal val="1"/>
        </c:dLbls>
        <c:shape val="cylinder"/>
        <c:axId val="135827456"/>
        <c:axId val="135855104"/>
        <c:axId val="0"/>
      </c:bar3DChart>
      <c:catAx>
        <c:axId val="135827456"/>
        <c:scaling>
          <c:orientation val="minMax"/>
        </c:scaling>
        <c:axPos val="b"/>
        <c:majorTickMark val="none"/>
        <c:tickLblPos val="nextTo"/>
        <c:crossAx val="135855104"/>
        <c:crosses val="autoZero"/>
        <c:auto val="1"/>
        <c:lblAlgn val="ctr"/>
        <c:lblOffset val="100"/>
      </c:catAx>
      <c:valAx>
        <c:axId val="135855104"/>
        <c:scaling>
          <c:orientation val="minMax"/>
        </c:scaling>
        <c:delete val="1"/>
        <c:axPos val="l"/>
        <c:numFmt formatCode="#,##0" sourceLinked="1"/>
        <c:majorTickMark val="none"/>
        <c:tickLblPos val="none"/>
        <c:crossAx val="1358274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482810155808695"/>
          <c:y val="3.3290019510528075E-2"/>
          <c:w val="0.71034400274036225"/>
          <c:h val="0.832811620590220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0000FF"/>
            </a:solidFill>
          </c:spPr>
          <c:dPt>
            <c:idx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explosion val="8"/>
          </c:dPt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 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2716694</c:v>
                </c:pt>
                <c:pt idx="1">
                  <c:v>841630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hPercent val="41"/>
      <c:depthPercent val="100"/>
      <c:rAngAx val="1"/>
    </c:view3D>
    <c:floor>
      <c:spPr>
        <a:blipFill>
          <a:blip xmlns:r="http://schemas.openxmlformats.org/officeDocument/2006/relationships" r:embed="rId1"/>
          <a:stretch>
            <a:fillRect/>
          </a:stretch>
        </a:blipFill>
        <a:ln w="3175">
          <a:solidFill>
            <a:schemeClr val="bg1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9165780589102548E-3"/>
          <c:y val="0"/>
          <c:w val="0.94963059399658589"/>
          <c:h val="0.8947227630445433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 w="1910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8.7586537819933329E-3"/>
                  <c:y val="-3.96692034218420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accent6"/>
                        </a:solidFill>
                      </a:rPr>
                      <a:t> 3</a:t>
                    </a:r>
                    <a:r>
                      <a:rPr lang="ru-RU" baseline="0" dirty="0" smtClean="0">
                        <a:solidFill>
                          <a:schemeClr val="accent6"/>
                        </a:solidFill>
                      </a:rPr>
                      <a:t> 600,2</a:t>
                    </a:r>
                    <a:endParaRPr lang="en-US" dirty="0">
                      <a:solidFill>
                        <a:schemeClr val="accent6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2.3582709174773796E-2"/>
                  <c:y val="-4.57509715777193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2 675,0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26983818633397E-2"/>
                  <c:y val="-4.270114696845180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925,2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accent6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Собственные доходы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 formatCode="General">
                  <c:v>3510531</c:v>
                </c:pt>
                <c:pt idx="1">
                  <c:v>2564933</c:v>
                </c:pt>
                <c:pt idx="2">
                  <c:v>945597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 w="1910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6.1677854764791845E-2"/>
                  <c:y val="-4.57509715777193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accent6"/>
                        </a:solidFill>
                      </a:rPr>
                      <a:t> 3 558,3</a:t>
                    </a:r>
                    <a:endParaRPr lang="en-US" dirty="0">
                      <a:solidFill>
                        <a:schemeClr val="accent6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8.3446509387661266E-2"/>
                  <c:y val="-5.18511011214151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2 716,7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6.34919093166985E-2"/>
                  <c:y val="-4.27009068058721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841,6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accent6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Собственные доходы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Sheet1!$B$3:$D$3</c:f>
              <c:numCache>
                <c:formatCode>#,##0</c:formatCode>
                <c:ptCount val="3"/>
                <c:pt idx="0" formatCode="General">
                  <c:v>3499938</c:v>
                </c:pt>
                <c:pt idx="1">
                  <c:v>2547224</c:v>
                </c:pt>
                <c:pt idx="2">
                  <c:v>952714</c:v>
                </c:pt>
              </c:numCache>
            </c:numRef>
          </c:val>
        </c:ser>
        <c:gapDepth val="0"/>
        <c:shape val="cylinder"/>
        <c:axId val="102951168"/>
        <c:axId val="103047168"/>
        <c:axId val="0"/>
      </c:bar3DChart>
      <c:catAx>
        <c:axId val="102951168"/>
        <c:scaling>
          <c:orientation val="minMax"/>
        </c:scaling>
        <c:axPos val="b"/>
        <c:numFmt formatCode="General" sourceLinked="1"/>
        <c:tickLblPos val="low"/>
        <c:spPr>
          <a:ln w="47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accent6"/>
                </a:solidFill>
                <a:latin typeface="Times New Roman" pitchFamily="18" charset="0"/>
                <a:ea typeface="Arial"/>
                <a:cs typeface="Arial"/>
              </a:defRPr>
            </a:pPr>
            <a:endParaRPr lang="ru-RU"/>
          </a:p>
        </c:txPr>
        <c:crossAx val="103047168"/>
        <c:crosses val="autoZero"/>
        <c:auto val="1"/>
        <c:lblAlgn val="ctr"/>
        <c:lblOffset val="300"/>
        <c:tickMarkSkip val="10"/>
      </c:catAx>
      <c:valAx>
        <c:axId val="103047168"/>
        <c:scaling>
          <c:orientation val="minMax"/>
        </c:scaling>
        <c:delete val="1"/>
        <c:axPos val="l"/>
        <c:numFmt formatCode="General" sourceLinked="1"/>
        <c:tickLblPos val="none"/>
        <c:crossAx val="102951168"/>
        <c:crosses val="autoZero"/>
        <c:crossBetween val="between"/>
      </c:valAx>
    </c:plotArea>
    <c:plotVisOnly val="1"/>
    <c:dispBlanksAs val="gap"/>
  </c:chart>
  <c:spPr>
    <a:noFill/>
    <a:ln>
      <a:noFill/>
    </a:ln>
  </c:spPr>
  <c:txPr>
    <a:bodyPr/>
    <a:lstStyle/>
    <a:p>
      <a:pPr>
        <a:defRPr sz="19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5026257575326486"/>
          <c:y val="0.12580858482493121"/>
          <c:w val="0.42962308305118496"/>
          <c:h val="0.8433250559052294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Перевыполнение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0,</a:t>
                    </a:r>
                    <a:r>
                      <a:rPr lang="en-US" smtClean="0"/>
                      <a:t>2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0,</a:t>
                    </a:r>
                    <a:r>
                      <a:rPr lang="en-US" smtClean="0"/>
                      <a:t>2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0,3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0,</a:t>
                    </a:r>
                    <a:r>
                      <a:rPr lang="en-US" smtClean="0"/>
                      <a:t>8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6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r>
                      <a:rPr lang="ru-RU" smtClean="0"/>
                      <a:t>,5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22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2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69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7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Лист1!$A$2:$A$10</c:f>
              <c:strCache>
                <c:ptCount val="9"/>
                <c:pt idx="0">
                  <c:v>доходы от продажи от материальных и нематериальных активов</c:v>
                </c:pt>
                <c:pt idx="1">
                  <c:v>доходы в виде прибыли, приходящие на доли уставных (складочных) капиталах</c:v>
                </c:pt>
                <c:pt idx="2">
                  <c:v>прочие поступления от использования имущества,находящегося в собственности городских округов</c:v>
                </c:pt>
                <c:pt idx="3">
                  <c:v>плата за негативное воздействие на окружающую среду</c:v>
                </c:pt>
                <c:pt idx="4">
                  <c:v>акцизы и подакцизные товары</c:v>
                </c:pt>
                <c:pt idx="5">
                  <c:v>государственная пошлина</c:v>
                </c:pt>
                <c:pt idx="6">
                  <c:v>штрафные санцкции, возмещение ущерба</c:v>
                </c:pt>
                <c:pt idx="7">
                  <c:v>налог на имущество физических лиц</c:v>
                </c:pt>
                <c:pt idx="8">
                  <c:v>земельный налог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208</c:v>
                </c:pt>
                <c:pt idx="1">
                  <c:v>229</c:v>
                </c:pt>
                <c:pt idx="2">
                  <c:v>268</c:v>
                </c:pt>
                <c:pt idx="3">
                  <c:v>830</c:v>
                </c:pt>
                <c:pt idx="4">
                  <c:v>1639</c:v>
                </c:pt>
                <c:pt idx="5">
                  <c:v>12490</c:v>
                </c:pt>
                <c:pt idx="6">
                  <c:v>22232</c:v>
                </c:pt>
                <c:pt idx="7">
                  <c:v>33231</c:v>
                </c:pt>
                <c:pt idx="8">
                  <c:v>69744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Процент</c:v>
                </c:pt>
              </c:strCache>
            </c:strRef>
          </c:tx>
          <c:val>
            <c:numRef>
              <c:f>Лист1!$C$2:$C$10</c:f>
              <c:numCache>
                <c:formatCode>General</c:formatCode>
                <c:ptCount val="9"/>
                <c:pt idx="0">
                  <c:v>1044.4000000000001</c:v>
                </c:pt>
                <c:pt idx="1">
                  <c:v>114</c:v>
                </c:pt>
                <c:pt idx="2">
                  <c:v>108</c:v>
                </c:pt>
                <c:pt idx="3">
                  <c:v>107.1</c:v>
                </c:pt>
                <c:pt idx="4">
                  <c:v>111.8</c:v>
                </c:pt>
                <c:pt idx="5">
                  <c:v>116.5</c:v>
                </c:pt>
                <c:pt idx="6">
                  <c:v>130.30000000000001</c:v>
                </c:pt>
                <c:pt idx="7">
                  <c:v>131.30000000000001</c:v>
                </c:pt>
                <c:pt idx="8">
                  <c:v>115.8</c:v>
                </c:pt>
              </c:numCache>
            </c:numRef>
          </c:val>
        </c:ser>
        <c:axId val="142792192"/>
        <c:axId val="142793728"/>
      </c:barChart>
      <c:catAx>
        <c:axId val="142792192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2793728"/>
        <c:crosses val="autoZero"/>
        <c:auto val="1"/>
        <c:lblAlgn val="ctr"/>
        <c:lblOffset val="100"/>
      </c:catAx>
      <c:valAx>
        <c:axId val="142793728"/>
        <c:scaling>
          <c:orientation val="minMax"/>
        </c:scaling>
        <c:delete val="1"/>
        <c:axPos val="b"/>
        <c:numFmt formatCode="#,##0" sourceLinked="1"/>
        <c:tickLblPos val="none"/>
        <c:crossAx val="1427921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8472719488191041"/>
          <c:y val="1.6033572027350503E-2"/>
          <c:w val="0.48091407034438804"/>
          <c:h val="0.9412102358997148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50021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/>
                      <a:t>-</a:t>
                    </a:r>
                    <a:r>
                      <a:rPr lang="en-US"/>
                      <a:t> </a:t>
                    </a:r>
                    <a:r>
                      <a:rPr lang="ru-RU" smtClean="0"/>
                      <a:t>0,3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/>
                      <a:t>-</a:t>
                    </a:r>
                    <a:r>
                      <a:rPr lang="en-US"/>
                      <a:t> </a:t>
                    </a:r>
                    <a:r>
                      <a:rPr lang="ru-RU" smtClean="0"/>
                      <a:t>0,4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/>
                      <a:t>-</a:t>
                    </a:r>
                    <a:r>
                      <a:rPr lang="en-US"/>
                      <a:t> </a:t>
                    </a:r>
                    <a:r>
                      <a:rPr lang="ru-RU" smtClean="0"/>
                      <a:t>0,</a:t>
                    </a:r>
                    <a:r>
                      <a:rPr lang="en-US" smtClean="0"/>
                      <a:t>9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/>
                      <a:t>-</a:t>
                    </a:r>
                    <a:r>
                      <a:rPr lang="en-US"/>
                      <a:t> </a:t>
                    </a:r>
                    <a:r>
                      <a:rPr lang="en-US" smtClean="0"/>
                      <a:t>1</a:t>
                    </a:r>
                    <a:r>
                      <a:rPr lang="ru-RU" smtClean="0"/>
                      <a:t>,1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/>
                      <a:t>-</a:t>
                    </a:r>
                    <a:r>
                      <a:rPr lang="en-US"/>
                      <a:t> </a:t>
                    </a:r>
                    <a:r>
                      <a:rPr lang="en-US" smtClean="0"/>
                      <a:t>2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3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600"/>
                      <a:t>-</a:t>
                    </a:r>
                    <a:r>
                      <a:rPr lang="en-US"/>
                      <a:t> </a:t>
                    </a:r>
                    <a:r>
                      <a:rPr lang="en-US" smtClean="0"/>
                      <a:t>3</a:t>
                    </a:r>
                    <a:r>
                      <a:rPr lang="ru-RU" smtClean="0"/>
                      <a:t>,5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600"/>
                      <a:t>-</a:t>
                    </a:r>
                    <a:r>
                      <a:rPr lang="en-US"/>
                      <a:t> </a:t>
                    </a:r>
                    <a:r>
                      <a:rPr lang="en-US" smtClean="0"/>
                      <a:t>3</a:t>
                    </a:r>
                    <a:r>
                      <a:rPr lang="ru-RU" smtClean="0"/>
                      <a:t>,5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600"/>
                      <a:t>-</a:t>
                    </a:r>
                    <a:r>
                      <a:rPr lang="en-US"/>
                      <a:t> </a:t>
                    </a:r>
                    <a:r>
                      <a:rPr lang="en-US" smtClean="0"/>
                      <a:t>5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2</a:t>
                    </a:r>
                    <a:endParaRPr lang="en-US"/>
                  </a:p>
                </c:rich>
              </c:tx>
              <c:showVal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600"/>
                      <a:t>-</a:t>
                    </a:r>
                    <a:r>
                      <a:rPr lang="en-US"/>
                      <a:t> </a:t>
                    </a:r>
                    <a:r>
                      <a:rPr lang="en-US" smtClean="0"/>
                      <a:t>14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5</a:t>
                    </a:r>
                    <a:endParaRPr lang="en-US"/>
                  </a:p>
                </c:rich>
              </c:tx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600"/>
                      <a:t>-</a:t>
                    </a:r>
                    <a:r>
                      <a:rPr lang="en-US"/>
                      <a:t> </a:t>
                    </a:r>
                    <a:r>
                      <a:rPr lang="en-US" smtClean="0"/>
                      <a:t>24</a:t>
                    </a:r>
                    <a:r>
                      <a:rPr lang="ru-RU" smtClean="0"/>
                      <a:t>,</a:t>
                    </a:r>
                    <a:r>
                      <a:rPr lang="en-US" smtClean="0"/>
                      <a:t>3</a:t>
                    </a:r>
                    <a:endParaRPr lang="en-US"/>
                  </a:p>
                </c:rich>
              </c:tx>
              <c:showVal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1600"/>
                      <a:t>-</a:t>
                    </a:r>
                    <a:r>
                      <a:rPr lang="en-US"/>
                      <a:t> </a:t>
                    </a:r>
                    <a:r>
                      <a:rPr lang="en-US" smtClean="0"/>
                      <a:t>55</a:t>
                    </a:r>
                    <a:r>
                      <a:rPr lang="ru-RU" smtClean="0"/>
                      <a:t>,9</a:t>
                    </a:r>
                    <a:endParaRPr lang="en-US"/>
                  </a:p>
                </c:rich>
              </c:tx>
              <c:showVal val="1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1600"/>
                      <a:t>-</a:t>
                    </a:r>
                    <a:r>
                      <a:rPr lang="en-US"/>
                      <a:t> </a:t>
                    </a:r>
                    <a:r>
                      <a:rPr lang="en-US" smtClean="0"/>
                      <a:t>70</a:t>
                    </a:r>
                    <a:r>
                      <a:rPr lang="ru-RU" smtClean="0"/>
                      <a:t>,6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Лист1!$A$2:$A$13</c:f>
              <c:strCache>
                <c:ptCount val="12"/>
                <c:pt idx="0">
                  <c:v>единый сельскохозяйственный налог</c:v>
                </c:pt>
                <c:pt idx="1">
                  <c:v>прочие неналоговые доходы</c:v>
                </c:pt>
                <c:pt idx="2">
                  <c:v>доходы от сдачи в аренду имущества</c:v>
                </c:pt>
                <c:pt idx="3">
                  <c:v>налог, взимаемый в связи с применением патентной системы</c:v>
                </c:pt>
                <c:pt idx="4">
                  <c:v>доходы от оказания платных услуг</c:v>
                </c:pt>
                <c:pt idx="5">
                  <c:v>доходы от продажи земельных участков</c:v>
                </c:pt>
                <c:pt idx="6">
                  <c:v>единый налог на вмененный доход для отдельных видов деятельности</c:v>
                </c:pt>
                <c:pt idx="7">
                  <c:v>арендная плата, а так же средства от продажи права на заключение договоров</c:v>
                </c:pt>
                <c:pt idx="8">
                  <c:v>доходы от предоставления на платной основе парковок</c:v>
                </c:pt>
                <c:pt idx="9">
                  <c:v>доходы от реализации иного имущества, находящегося в собственности городских округов</c:v>
                </c:pt>
                <c:pt idx="10">
                  <c:v>доходы, получаемые в виде арендной платы за земельные участки государственная  собственность на которые неразграничены</c:v>
                </c:pt>
                <c:pt idx="11">
                  <c:v>налог на доходы физических лиц</c:v>
                </c:pt>
              </c:strCache>
            </c:strRef>
          </c:cat>
          <c:val>
            <c:numRef>
              <c:f>Лист1!$B$2:$B$13</c:f>
              <c:numCache>
                <c:formatCode>"- "0</c:formatCode>
                <c:ptCount val="12"/>
                <c:pt idx="0">
                  <c:v>280</c:v>
                </c:pt>
                <c:pt idx="1">
                  <c:v>404</c:v>
                </c:pt>
                <c:pt idx="2">
                  <c:v>941</c:v>
                </c:pt>
                <c:pt idx="3">
                  <c:v>1051</c:v>
                </c:pt>
                <c:pt idx="4">
                  <c:v>2309</c:v>
                </c:pt>
                <c:pt idx="5">
                  <c:v>3485</c:v>
                </c:pt>
                <c:pt idx="6">
                  <c:v>3494</c:v>
                </c:pt>
                <c:pt idx="7">
                  <c:v>5226</c:v>
                </c:pt>
                <c:pt idx="8">
                  <c:v>14543</c:v>
                </c:pt>
                <c:pt idx="9">
                  <c:v>24320.720000000001</c:v>
                </c:pt>
                <c:pt idx="10">
                  <c:v>55864</c:v>
                </c:pt>
                <c:pt idx="11">
                  <c:v>70578</c:v>
                </c:pt>
              </c:numCache>
            </c:numRef>
          </c:val>
        </c:ser>
        <c:axId val="142498432"/>
        <c:axId val="142512512"/>
      </c:barChart>
      <c:catAx>
        <c:axId val="142498432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42512512"/>
        <c:crosses val="autoZero"/>
        <c:auto val="1"/>
        <c:lblAlgn val="ctr"/>
        <c:lblOffset val="100"/>
      </c:catAx>
      <c:valAx>
        <c:axId val="142512512"/>
        <c:scaling>
          <c:orientation val="minMax"/>
        </c:scaling>
        <c:delete val="1"/>
        <c:axPos val="b"/>
        <c:numFmt formatCode="&quot;- &quot;0" sourceLinked="1"/>
        <c:tickLblPos val="none"/>
        <c:crossAx val="142498432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200" b="1" baseline="0">
          <a:solidFill>
            <a:srgbClr val="0070C0"/>
          </a:solidFill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158.1</c:v>
                </c:pt>
                <c:pt idx="1">
                  <c:v>232.47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</c:spPr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148.20999999999998</c:v>
                </c:pt>
                <c:pt idx="1">
                  <c:v>238.07</c:v>
                </c:pt>
              </c:numCache>
            </c:numRef>
          </c:val>
        </c:ser>
        <c:shape val="cylinder"/>
        <c:axId val="134133248"/>
        <c:axId val="134134784"/>
        <c:axId val="0"/>
      </c:bar3DChart>
      <c:catAx>
        <c:axId val="134133248"/>
        <c:scaling>
          <c:orientation val="minMax"/>
        </c:scaling>
        <c:axPos val="b"/>
        <c:numFmt formatCode="General" sourceLinked="1"/>
        <c:tickLblPos val="nextTo"/>
        <c:crossAx val="134134784"/>
        <c:crosses val="autoZero"/>
        <c:auto val="1"/>
        <c:lblAlgn val="ctr"/>
        <c:lblOffset val="100"/>
      </c:catAx>
      <c:valAx>
        <c:axId val="134134784"/>
        <c:scaling>
          <c:orientation val="minMax"/>
        </c:scaling>
        <c:delete val="1"/>
        <c:axPos val="l"/>
        <c:numFmt formatCode="General" sourceLinked="1"/>
        <c:tickLblPos val="none"/>
        <c:crossAx val="13413324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rgbClr val="004ADE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00B05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2513631267132663"/>
          <c:y val="0.46598278101375157"/>
          <c:w val="0.22741139479380212"/>
          <c:h val="0.2490712010834774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2.4398782955021788E-2"/>
          <c:y val="0.1282697854941065"/>
          <c:w val="0.80575196850393704"/>
          <c:h val="0.73516462875789579"/>
        </c:manualLayout>
      </c:layout>
      <c:bar3DChart>
        <c:barDir val="col"/>
        <c:grouping val="clustered"/>
        <c:shape val="box"/>
        <c:axId val="132519424"/>
        <c:axId val="132520960"/>
        <c:axId val="0"/>
      </c:bar3DChart>
      <c:catAx>
        <c:axId val="1325194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2520960"/>
        <c:crosses val="autoZero"/>
        <c:auto val="1"/>
        <c:lblAlgn val="ctr"/>
        <c:lblOffset val="100"/>
      </c:catAx>
      <c:valAx>
        <c:axId val="132520960"/>
        <c:scaling>
          <c:orientation val="minMax"/>
        </c:scaling>
        <c:delete val="1"/>
        <c:axPos val="l"/>
        <c:numFmt formatCode="#,##0" sourceLinked="1"/>
        <c:tickLblPos val="none"/>
        <c:crossAx val="132519424"/>
        <c:crosses val="autoZero"/>
        <c:crossBetween val="between"/>
      </c:valAx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0.77914798206278713"/>
          <c:y val="0.4411276948590383"/>
          <c:w val="0.16031390134529191"/>
          <c:h val="0.14925373134328371"/>
        </c:manualLayout>
      </c:layout>
      <c:txPr>
        <a:bodyPr/>
        <a:lstStyle/>
        <a:p>
          <a:pPr>
            <a:defRPr sz="2000">
              <a:solidFill>
                <a:schemeClr val="bg1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4738221827447251E-2"/>
          <c:y val="6.9907355562399076E-2"/>
          <c:w val="0.63764866673963261"/>
          <c:h val="0.930092644437600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6"/>
            <c:spPr>
              <a:solidFill>
                <a:srgbClr val="FF9966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3200" b="1">
                        <a:solidFill>
                          <a:schemeClr val="bg1"/>
                        </a:solidFill>
                      </a:defRPr>
                    </a:pPr>
                    <a:r>
                      <a:rPr lang="ru-RU" sz="3200" b="1" dirty="0" smtClean="0">
                        <a:solidFill>
                          <a:schemeClr val="bg1"/>
                        </a:solidFill>
                      </a:rPr>
                      <a:t>4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7,1</a:t>
                    </a: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0.12723951347513041"/>
                  <c:y val="-0.12359882384414146"/>
                </c:manualLayout>
              </c:layout>
              <c:tx>
                <c:rich>
                  <a:bodyPr/>
                  <a:lstStyle/>
                  <a:p>
                    <a:r>
                      <a:rPr lang="ru-RU" sz="3200" b="1" dirty="0" smtClean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67,1</a:t>
                    </a:r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</c:dLbls>
          <c:cat>
            <c:strRef>
              <c:f>Лист1!$A$2:$A$3</c:f>
              <c:strCache>
                <c:ptCount val="2"/>
                <c:pt idx="0">
                  <c:v>Неосвоенные средства</c:v>
                </c:pt>
                <c:pt idx="1">
                  <c:v>Исполнение за 2015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101596</c:v>
                </c:pt>
                <c:pt idx="1">
                  <c:v>150000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21642161416511221"/>
          <c:y val="0.86170020001804748"/>
          <c:w val="0.40863151518545032"/>
          <c:h val="9.8816067390216825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5873687376234014E-2"/>
          <c:y val="2.7608247776391516E-2"/>
          <c:w val="0.94412631262377755"/>
          <c:h val="0.5566736457387088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7.0835054941230892E-3"/>
                  <c:y val="-5.00683747557465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ru-RU" baseline="0" dirty="0" smtClean="0"/>
                      <a:t> 853,4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2.6917320877667652E-2"/>
                  <c:y val="-5.70606533914533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2 604,</a:t>
                    </a:r>
                    <a:r>
                      <a:rPr lang="ru-RU" baseline="0" dirty="0" smtClean="0"/>
                      <a:t>3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 b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Расходы бюджета                                         за 2015 год
</c:v>
                </c:pt>
                <c:pt idx="1">
                  <c:v>В том числе                                  расходы бюджета                на заработную плату                      за 2015 год
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7777467</c:v>
                </c:pt>
                <c:pt idx="1">
                  <c:v>2554641</c:v>
                </c:pt>
              </c:numCache>
            </c:numRef>
          </c:val>
        </c:ser>
        <c:shape val="box"/>
        <c:axId val="135136000"/>
        <c:axId val="135137536"/>
        <c:axId val="0"/>
      </c:bar3DChart>
      <c:catAx>
        <c:axId val="13513600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5137536"/>
        <c:crosses val="autoZero"/>
        <c:auto val="1"/>
        <c:lblAlgn val="ctr"/>
        <c:lblOffset val="100"/>
      </c:catAx>
      <c:valAx>
        <c:axId val="135137536"/>
        <c:scaling>
          <c:orientation val="minMax"/>
        </c:scaling>
        <c:delete val="1"/>
        <c:axPos val="l"/>
        <c:numFmt formatCode="#,##0" sourceLinked="1"/>
        <c:tickLblPos val="none"/>
        <c:crossAx val="1351360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46FD85-996F-4D32-8537-F22C2CE5A17D}" type="doc">
      <dgm:prSet loTypeId="urn:microsoft.com/office/officeart/2005/8/layout/vList5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891C751-0AC5-41E0-A176-43D35785B354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Доходы</a:t>
          </a:r>
          <a:endParaRPr lang="ru-RU" dirty="0"/>
        </a:p>
      </dgm:t>
    </dgm:pt>
    <dgm:pt modelId="{D9AAFFBB-B171-4A3F-9EB2-667E83224F6D}" type="parTrans" cxnId="{12C94E14-63D2-4E38-92DB-E5CB00DD5BA0}">
      <dgm:prSet/>
      <dgm:spPr/>
      <dgm:t>
        <a:bodyPr/>
        <a:lstStyle/>
        <a:p>
          <a:endParaRPr lang="ru-RU"/>
        </a:p>
      </dgm:t>
    </dgm:pt>
    <dgm:pt modelId="{C523D6C5-B1F9-4FAC-A227-8055359D0C11}" type="sibTrans" cxnId="{12C94E14-63D2-4E38-92DB-E5CB00DD5BA0}">
      <dgm:prSet/>
      <dgm:spPr/>
      <dgm:t>
        <a:bodyPr/>
        <a:lstStyle/>
        <a:p>
          <a:endParaRPr lang="ru-RU"/>
        </a:p>
      </dgm:t>
    </dgm:pt>
    <dgm:pt modelId="{52F0CBC9-23EF-45BB-92E0-9F94D3920BEB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Расходы</a:t>
          </a:r>
          <a:endParaRPr lang="ru-RU" dirty="0"/>
        </a:p>
      </dgm:t>
    </dgm:pt>
    <dgm:pt modelId="{BE722B48-3EF4-4CB9-83EE-0BC1A35358F3}" type="parTrans" cxnId="{4CCA4348-7B9F-459B-9E53-676B0B924DDD}">
      <dgm:prSet/>
      <dgm:spPr/>
      <dgm:t>
        <a:bodyPr/>
        <a:lstStyle/>
        <a:p>
          <a:endParaRPr lang="ru-RU"/>
        </a:p>
      </dgm:t>
    </dgm:pt>
    <dgm:pt modelId="{402D645D-E149-4BB3-990F-B1C4E6C4DECC}" type="sibTrans" cxnId="{4CCA4348-7B9F-459B-9E53-676B0B924DDD}">
      <dgm:prSet/>
      <dgm:spPr/>
      <dgm:t>
        <a:bodyPr/>
        <a:lstStyle/>
        <a:p>
          <a:endParaRPr lang="ru-RU"/>
        </a:p>
      </dgm:t>
    </dgm:pt>
    <dgm:pt modelId="{AF1A8057-FA77-4643-ADF9-0E03B574B587}">
      <dgm:prSet phldrT="[Текст]" custT="1"/>
      <dgm:spPr/>
      <dgm:t>
        <a:bodyPr/>
        <a:lstStyle/>
        <a:p>
          <a:pPr algn="ctr"/>
          <a:r>
            <a:rPr lang="ru-RU" sz="4400" b="1" dirty="0" smtClean="0"/>
            <a:t>8 853,4</a:t>
          </a:r>
          <a:endParaRPr lang="ru-RU" sz="4400" b="1" dirty="0"/>
        </a:p>
      </dgm:t>
    </dgm:pt>
    <dgm:pt modelId="{9F529F46-F571-42D8-A9B1-E39DE58B0F27}" type="parTrans" cxnId="{7C6A0384-51B6-4AD5-B31A-E8B43B0006B2}">
      <dgm:prSet/>
      <dgm:spPr/>
      <dgm:t>
        <a:bodyPr/>
        <a:lstStyle/>
        <a:p>
          <a:endParaRPr lang="ru-RU"/>
        </a:p>
      </dgm:t>
    </dgm:pt>
    <dgm:pt modelId="{CB9A68ED-D085-46C8-8F53-B695DDBCF938}" type="sibTrans" cxnId="{7C6A0384-51B6-4AD5-B31A-E8B43B0006B2}">
      <dgm:prSet/>
      <dgm:spPr/>
      <dgm:t>
        <a:bodyPr/>
        <a:lstStyle/>
        <a:p>
          <a:endParaRPr lang="ru-RU"/>
        </a:p>
      </dgm:t>
    </dgm:pt>
    <dgm:pt modelId="{89F7CDDA-B520-4711-8AA9-769056AF6A1A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Дефицит</a:t>
          </a:r>
          <a:endParaRPr lang="ru-RU" dirty="0"/>
        </a:p>
      </dgm:t>
    </dgm:pt>
    <dgm:pt modelId="{448A2733-9417-4D03-8809-3B963B608983}" type="parTrans" cxnId="{E887FA15-5D2A-4519-9742-CEDE11E9D24E}">
      <dgm:prSet/>
      <dgm:spPr/>
      <dgm:t>
        <a:bodyPr/>
        <a:lstStyle/>
        <a:p>
          <a:endParaRPr lang="ru-RU"/>
        </a:p>
      </dgm:t>
    </dgm:pt>
    <dgm:pt modelId="{997CF0EC-CBE8-4B72-B37F-821102597AA4}" type="sibTrans" cxnId="{E887FA15-5D2A-4519-9742-CEDE11E9D24E}">
      <dgm:prSet/>
      <dgm:spPr/>
      <dgm:t>
        <a:bodyPr/>
        <a:lstStyle/>
        <a:p>
          <a:endParaRPr lang="ru-RU"/>
        </a:p>
      </dgm:t>
    </dgm:pt>
    <dgm:pt modelId="{E32BF715-F173-4F5B-AE2C-D4A9927F6710}">
      <dgm:prSet phldrT="[Текст]" custT="1"/>
      <dgm:spPr/>
      <dgm:t>
        <a:bodyPr/>
        <a:lstStyle/>
        <a:p>
          <a:pPr algn="ctr"/>
          <a:r>
            <a:rPr lang="ru-RU" sz="4400" b="1" dirty="0" smtClean="0"/>
            <a:t>- 424,7</a:t>
          </a:r>
          <a:endParaRPr lang="ru-RU" sz="4400" b="1" dirty="0"/>
        </a:p>
      </dgm:t>
    </dgm:pt>
    <dgm:pt modelId="{CCD8ED26-A488-4971-8DEC-175A54CB8F5D}" type="parTrans" cxnId="{5906D1BF-9E62-44BA-A930-FA944DB73593}">
      <dgm:prSet/>
      <dgm:spPr/>
      <dgm:t>
        <a:bodyPr/>
        <a:lstStyle/>
        <a:p>
          <a:endParaRPr lang="ru-RU"/>
        </a:p>
      </dgm:t>
    </dgm:pt>
    <dgm:pt modelId="{6E4CA824-AB7D-47C9-AD56-CA30D41000D2}" type="sibTrans" cxnId="{5906D1BF-9E62-44BA-A930-FA944DB73593}">
      <dgm:prSet/>
      <dgm:spPr/>
      <dgm:t>
        <a:bodyPr/>
        <a:lstStyle/>
        <a:p>
          <a:endParaRPr lang="ru-RU"/>
        </a:p>
      </dgm:t>
    </dgm:pt>
    <dgm:pt modelId="{21A72622-0635-41B3-AF82-94C0BEDDE415}">
      <dgm:prSet phldrT="[Текст]" custT="1"/>
      <dgm:spPr/>
      <dgm:t>
        <a:bodyPr/>
        <a:lstStyle/>
        <a:p>
          <a:pPr algn="ctr"/>
          <a:r>
            <a:rPr lang="ru-RU" sz="4400" b="1" dirty="0" smtClean="0"/>
            <a:t>8 428,7</a:t>
          </a:r>
          <a:endParaRPr lang="ru-RU" sz="4400" b="1" dirty="0"/>
        </a:p>
      </dgm:t>
    </dgm:pt>
    <dgm:pt modelId="{8370EF1C-14B9-4832-A9D0-3EF2B2EDC6DB}" type="sibTrans" cxnId="{D6797829-E0D9-43FC-AC39-4DC28A792C57}">
      <dgm:prSet/>
      <dgm:spPr/>
      <dgm:t>
        <a:bodyPr/>
        <a:lstStyle/>
        <a:p>
          <a:endParaRPr lang="ru-RU"/>
        </a:p>
      </dgm:t>
    </dgm:pt>
    <dgm:pt modelId="{DABEFA8A-163C-4156-9C2D-DF1D11F9837C}" type="parTrans" cxnId="{D6797829-E0D9-43FC-AC39-4DC28A792C57}">
      <dgm:prSet/>
      <dgm:spPr/>
      <dgm:t>
        <a:bodyPr/>
        <a:lstStyle/>
        <a:p>
          <a:endParaRPr lang="ru-RU"/>
        </a:p>
      </dgm:t>
    </dgm:pt>
    <dgm:pt modelId="{DF60C5B3-5CC4-4F74-90C2-1D261FE06AC9}" type="pres">
      <dgm:prSet presAssocID="{A346FD85-996F-4D32-8537-F22C2CE5A1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F35F85-AB07-4AB0-8BFE-51719C9FA97D}" type="pres">
      <dgm:prSet presAssocID="{C891C751-0AC5-41E0-A176-43D35785B354}" presName="linNode" presStyleCnt="0"/>
      <dgm:spPr/>
    </dgm:pt>
    <dgm:pt modelId="{B66A6912-0352-4EDA-AAAB-47353956BE92}" type="pres">
      <dgm:prSet presAssocID="{C891C751-0AC5-41E0-A176-43D35785B35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149B0-2BD2-4FAE-B74E-D45D548CB728}" type="pres">
      <dgm:prSet presAssocID="{C891C751-0AC5-41E0-A176-43D35785B35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6656F-EBEE-48E4-8CE2-4ED817593795}" type="pres">
      <dgm:prSet presAssocID="{C523D6C5-B1F9-4FAC-A227-8055359D0C11}" presName="sp" presStyleCnt="0"/>
      <dgm:spPr/>
    </dgm:pt>
    <dgm:pt modelId="{69D30869-CAFA-4C19-A281-0480FD770A94}" type="pres">
      <dgm:prSet presAssocID="{52F0CBC9-23EF-45BB-92E0-9F94D3920BEB}" presName="linNode" presStyleCnt="0"/>
      <dgm:spPr/>
    </dgm:pt>
    <dgm:pt modelId="{8D465B00-BB28-4C81-8754-65C9D5D029A2}" type="pres">
      <dgm:prSet presAssocID="{52F0CBC9-23EF-45BB-92E0-9F94D3920BE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86F09-39BC-43B2-9AB9-8AFDE22447FA}" type="pres">
      <dgm:prSet presAssocID="{52F0CBC9-23EF-45BB-92E0-9F94D3920BE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A2E51-5FEC-41C0-B8D8-8A809BA1CF53}" type="pres">
      <dgm:prSet presAssocID="{402D645D-E149-4BB3-990F-B1C4E6C4DECC}" presName="sp" presStyleCnt="0"/>
      <dgm:spPr/>
    </dgm:pt>
    <dgm:pt modelId="{786301BB-5A01-4E6C-B2B5-558982EEFE69}" type="pres">
      <dgm:prSet presAssocID="{89F7CDDA-B520-4711-8AA9-769056AF6A1A}" presName="linNode" presStyleCnt="0"/>
      <dgm:spPr/>
    </dgm:pt>
    <dgm:pt modelId="{D769D617-952B-461B-B970-F8F027416D80}" type="pres">
      <dgm:prSet presAssocID="{89F7CDDA-B520-4711-8AA9-769056AF6A1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6E6AE-105A-471C-BC65-83F7EF3AAE6C}" type="pres">
      <dgm:prSet presAssocID="{89F7CDDA-B520-4711-8AA9-769056AF6A1A}" presName="descendantText" presStyleLbl="alignAccFollowNode1" presStyleIdx="2" presStyleCnt="3" custLinFactNeighborX="-2707" custLinFactNeighborY="-1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797829-E0D9-43FC-AC39-4DC28A792C57}" srcId="{C891C751-0AC5-41E0-A176-43D35785B354}" destId="{21A72622-0635-41B3-AF82-94C0BEDDE415}" srcOrd="0" destOrd="0" parTransId="{DABEFA8A-163C-4156-9C2D-DF1D11F9837C}" sibTransId="{8370EF1C-14B9-4832-A9D0-3EF2B2EDC6DB}"/>
    <dgm:cxn modelId="{4CCA4348-7B9F-459B-9E53-676B0B924DDD}" srcId="{A346FD85-996F-4D32-8537-F22C2CE5A17D}" destId="{52F0CBC9-23EF-45BB-92E0-9F94D3920BEB}" srcOrd="1" destOrd="0" parTransId="{BE722B48-3EF4-4CB9-83EE-0BC1A35358F3}" sibTransId="{402D645D-E149-4BB3-990F-B1C4E6C4DECC}"/>
    <dgm:cxn modelId="{7C6A0384-51B6-4AD5-B31A-E8B43B0006B2}" srcId="{52F0CBC9-23EF-45BB-92E0-9F94D3920BEB}" destId="{AF1A8057-FA77-4643-ADF9-0E03B574B587}" srcOrd="0" destOrd="0" parTransId="{9F529F46-F571-42D8-A9B1-E39DE58B0F27}" sibTransId="{CB9A68ED-D085-46C8-8F53-B695DDBCF938}"/>
    <dgm:cxn modelId="{5906D1BF-9E62-44BA-A930-FA944DB73593}" srcId="{89F7CDDA-B520-4711-8AA9-769056AF6A1A}" destId="{E32BF715-F173-4F5B-AE2C-D4A9927F6710}" srcOrd="0" destOrd="0" parTransId="{CCD8ED26-A488-4971-8DEC-175A54CB8F5D}" sibTransId="{6E4CA824-AB7D-47C9-AD56-CA30D41000D2}"/>
    <dgm:cxn modelId="{64A6FE88-0756-4C0E-8A30-6ED8CC6AA6DD}" type="presOf" srcId="{AF1A8057-FA77-4643-ADF9-0E03B574B587}" destId="{7F386F09-39BC-43B2-9AB9-8AFDE22447FA}" srcOrd="0" destOrd="0" presId="urn:microsoft.com/office/officeart/2005/8/layout/vList5"/>
    <dgm:cxn modelId="{E5FDE978-C19D-487D-9248-A3558AFA4EFA}" type="presOf" srcId="{A346FD85-996F-4D32-8537-F22C2CE5A17D}" destId="{DF60C5B3-5CC4-4F74-90C2-1D261FE06AC9}" srcOrd="0" destOrd="0" presId="urn:microsoft.com/office/officeart/2005/8/layout/vList5"/>
    <dgm:cxn modelId="{47340110-67DF-4C4B-8F8F-81886ED51092}" type="presOf" srcId="{89F7CDDA-B520-4711-8AA9-769056AF6A1A}" destId="{D769D617-952B-461B-B970-F8F027416D80}" srcOrd="0" destOrd="0" presId="urn:microsoft.com/office/officeart/2005/8/layout/vList5"/>
    <dgm:cxn modelId="{0CCDF5AA-6AAF-4DE7-9E58-60366FBB044F}" type="presOf" srcId="{C891C751-0AC5-41E0-A176-43D35785B354}" destId="{B66A6912-0352-4EDA-AAAB-47353956BE92}" srcOrd="0" destOrd="0" presId="urn:microsoft.com/office/officeart/2005/8/layout/vList5"/>
    <dgm:cxn modelId="{E887FA15-5D2A-4519-9742-CEDE11E9D24E}" srcId="{A346FD85-996F-4D32-8537-F22C2CE5A17D}" destId="{89F7CDDA-B520-4711-8AA9-769056AF6A1A}" srcOrd="2" destOrd="0" parTransId="{448A2733-9417-4D03-8809-3B963B608983}" sibTransId="{997CF0EC-CBE8-4B72-B37F-821102597AA4}"/>
    <dgm:cxn modelId="{56E22EAB-F2DE-43AB-AC7F-4CDDFEB7C881}" type="presOf" srcId="{21A72622-0635-41B3-AF82-94C0BEDDE415}" destId="{BE8149B0-2BD2-4FAE-B74E-D45D548CB728}" srcOrd="0" destOrd="0" presId="urn:microsoft.com/office/officeart/2005/8/layout/vList5"/>
    <dgm:cxn modelId="{12C94E14-63D2-4E38-92DB-E5CB00DD5BA0}" srcId="{A346FD85-996F-4D32-8537-F22C2CE5A17D}" destId="{C891C751-0AC5-41E0-A176-43D35785B354}" srcOrd="0" destOrd="0" parTransId="{D9AAFFBB-B171-4A3F-9EB2-667E83224F6D}" sibTransId="{C523D6C5-B1F9-4FAC-A227-8055359D0C11}"/>
    <dgm:cxn modelId="{C7A75FC5-00F7-4333-8416-09A321586F29}" type="presOf" srcId="{52F0CBC9-23EF-45BB-92E0-9F94D3920BEB}" destId="{8D465B00-BB28-4C81-8754-65C9D5D029A2}" srcOrd="0" destOrd="0" presId="urn:microsoft.com/office/officeart/2005/8/layout/vList5"/>
    <dgm:cxn modelId="{C6F84971-BAD9-4730-9768-C654CF66E942}" type="presOf" srcId="{E32BF715-F173-4F5B-AE2C-D4A9927F6710}" destId="{8606E6AE-105A-471C-BC65-83F7EF3AAE6C}" srcOrd="0" destOrd="0" presId="urn:microsoft.com/office/officeart/2005/8/layout/vList5"/>
    <dgm:cxn modelId="{160DD183-C953-4A7C-83EF-5C0381009EC1}" type="presParOf" srcId="{DF60C5B3-5CC4-4F74-90C2-1D261FE06AC9}" destId="{80F35F85-AB07-4AB0-8BFE-51719C9FA97D}" srcOrd="0" destOrd="0" presId="urn:microsoft.com/office/officeart/2005/8/layout/vList5"/>
    <dgm:cxn modelId="{454059F0-C727-4692-87EE-B7096F4C5C27}" type="presParOf" srcId="{80F35F85-AB07-4AB0-8BFE-51719C9FA97D}" destId="{B66A6912-0352-4EDA-AAAB-47353956BE92}" srcOrd="0" destOrd="0" presId="urn:microsoft.com/office/officeart/2005/8/layout/vList5"/>
    <dgm:cxn modelId="{FFA6BC86-A104-4F10-AC23-1D94F3478064}" type="presParOf" srcId="{80F35F85-AB07-4AB0-8BFE-51719C9FA97D}" destId="{BE8149B0-2BD2-4FAE-B74E-D45D548CB728}" srcOrd="1" destOrd="0" presId="urn:microsoft.com/office/officeart/2005/8/layout/vList5"/>
    <dgm:cxn modelId="{C4B10169-AE6B-4076-B19C-93F25140C0EC}" type="presParOf" srcId="{DF60C5B3-5CC4-4F74-90C2-1D261FE06AC9}" destId="{4EA6656F-EBEE-48E4-8CE2-4ED817593795}" srcOrd="1" destOrd="0" presId="urn:microsoft.com/office/officeart/2005/8/layout/vList5"/>
    <dgm:cxn modelId="{8D89450E-44D0-4C1F-8241-658E20343EE2}" type="presParOf" srcId="{DF60C5B3-5CC4-4F74-90C2-1D261FE06AC9}" destId="{69D30869-CAFA-4C19-A281-0480FD770A94}" srcOrd="2" destOrd="0" presId="urn:microsoft.com/office/officeart/2005/8/layout/vList5"/>
    <dgm:cxn modelId="{91C6AF33-B44F-414F-90E4-A42A2FCD9F04}" type="presParOf" srcId="{69D30869-CAFA-4C19-A281-0480FD770A94}" destId="{8D465B00-BB28-4C81-8754-65C9D5D029A2}" srcOrd="0" destOrd="0" presId="urn:microsoft.com/office/officeart/2005/8/layout/vList5"/>
    <dgm:cxn modelId="{8B05CEAF-C04F-4023-A2E8-AB3CAB08537F}" type="presParOf" srcId="{69D30869-CAFA-4C19-A281-0480FD770A94}" destId="{7F386F09-39BC-43B2-9AB9-8AFDE22447FA}" srcOrd="1" destOrd="0" presId="urn:microsoft.com/office/officeart/2005/8/layout/vList5"/>
    <dgm:cxn modelId="{05D0C1B3-249B-456B-82AD-02AF8473473B}" type="presParOf" srcId="{DF60C5B3-5CC4-4F74-90C2-1D261FE06AC9}" destId="{A67A2E51-5FEC-41C0-B8D8-8A809BA1CF53}" srcOrd="3" destOrd="0" presId="urn:microsoft.com/office/officeart/2005/8/layout/vList5"/>
    <dgm:cxn modelId="{AC90D8C6-CDAF-4DB1-AB68-76CDEBDD13DA}" type="presParOf" srcId="{DF60C5B3-5CC4-4F74-90C2-1D261FE06AC9}" destId="{786301BB-5A01-4E6C-B2B5-558982EEFE69}" srcOrd="4" destOrd="0" presId="urn:microsoft.com/office/officeart/2005/8/layout/vList5"/>
    <dgm:cxn modelId="{8E2FBD20-E732-453D-86F0-C262FDEE5EF5}" type="presParOf" srcId="{786301BB-5A01-4E6C-B2B5-558982EEFE69}" destId="{D769D617-952B-461B-B970-F8F027416D80}" srcOrd="0" destOrd="0" presId="urn:microsoft.com/office/officeart/2005/8/layout/vList5"/>
    <dgm:cxn modelId="{3C0C572B-2D63-4C2D-AF8E-C53E446FF6F5}" type="presParOf" srcId="{786301BB-5A01-4E6C-B2B5-558982EEFE69}" destId="{8606E6AE-105A-471C-BC65-83F7EF3AAE6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487DA7-D370-4105-A717-DD99D8E88821}" type="doc">
      <dgm:prSet loTypeId="urn:microsoft.com/office/officeart/2005/8/layout/vList6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957C4B-BABA-49E7-83A4-88D15FD99795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accent6"/>
              </a:solidFill>
            </a:rPr>
            <a:t>План на </a:t>
          </a:r>
        </a:p>
        <a:p>
          <a:pPr algn="ctr"/>
          <a:r>
            <a:rPr lang="ru-RU" dirty="0" smtClean="0">
              <a:solidFill>
                <a:schemeClr val="accent6"/>
              </a:solidFill>
            </a:rPr>
            <a:t>2015 год</a:t>
          </a:r>
          <a:endParaRPr lang="ru-RU" dirty="0">
            <a:solidFill>
              <a:schemeClr val="accent6"/>
            </a:solidFill>
          </a:endParaRPr>
        </a:p>
      </dgm:t>
    </dgm:pt>
    <dgm:pt modelId="{31BE1108-E54D-4B9C-8062-C547D7759C35}" type="parTrans" cxnId="{8CEE8588-B01E-4438-BDA8-AB66432A2685}">
      <dgm:prSet/>
      <dgm:spPr/>
      <dgm:t>
        <a:bodyPr/>
        <a:lstStyle/>
        <a:p>
          <a:endParaRPr lang="ru-RU">
            <a:solidFill>
              <a:schemeClr val="accent6"/>
            </a:solidFill>
          </a:endParaRPr>
        </a:p>
      </dgm:t>
    </dgm:pt>
    <dgm:pt modelId="{4AE639DE-C824-4ED7-BDCA-0D2900B2163A}" type="sibTrans" cxnId="{8CEE8588-B01E-4438-BDA8-AB66432A2685}">
      <dgm:prSet/>
      <dgm:spPr/>
      <dgm:t>
        <a:bodyPr/>
        <a:lstStyle/>
        <a:p>
          <a:endParaRPr lang="ru-RU">
            <a:solidFill>
              <a:schemeClr val="accent6"/>
            </a:solidFill>
          </a:endParaRPr>
        </a:p>
      </dgm:t>
    </dgm:pt>
    <dgm:pt modelId="{3040F70B-177F-4C3A-8712-FD561C248DAD}">
      <dgm:prSet phldrT="[Текст]"/>
      <dgm:spPr/>
      <dgm:t>
        <a:bodyPr/>
        <a:lstStyle/>
        <a:p>
          <a:endParaRPr lang="ru-RU" dirty="0">
            <a:solidFill>
              <a:schemeClr val="accent6"/>
            </a:solidFill>
          </a:endParaRPr>
        </a:p>
      </dgm:t>
    </dgm:pt>
    <dgm:pt modelId="{AF4EE3E9-F56F-4777-971B-48B6B99D2F2A}" type="parTrans" cxnId="{03DDFDB8-EA54-4F6A-B98B-7FDAECE92B99}">
      <dgm:prSet/>
      <dgm:spPr/>
      <dgm:t>
        <a:bodyPr/>
        <a:lstStyle/>
        <a:p>
          <a:endParaRPr lang="ru-RU">
            <a:solidFill>
              <a:schemeClr val="accent6"/>
            </a:solidFill>
          </a:endParaRPr>
        </a:p>
      </dgm:t>
    </dgm:pt>
    <dgm:pt modelId="{BA655517-AD9A-4EBE-8EFA-F452408BD8E8}" type="sibTrans" cxnId="{03DDFDB8-EA54-4F6A-B98B-7FDAECE92B99}">
      <dgm:prSet/>
      <dgm:spPr/>
      <dgm:t>
        <a:bodyPr/>
        <a:lstStyle/>
        <a:p>
          <a:endParaRPr lang="ru-RU">
            <a:solidFill>
              <a:schemeClr val="accent6"/>
            </a:solidFill>
          </a:endParaRPr>
        </a:p>
      </dgm:t>
    </dgm:pt>
    <dgm:pt modelId="{A7AB58A1-D115-458D-A0CF-0AAC9D2FE4BF}">
      <dgm:prSet phldrT="[Текст]"/>
      <dgm:spPr/>
      <dgm:t>
        <a:bodyPr/>
        <a:lstStyle/>
        <a:p>
          <a:r>
            <a:rPr lang="ru-RU" dirty="0" smtClean="0">
              <a:solidFill>
                <a:schemeClr val="accent6"/>
              </a:solidFill>
            </a:rPr>
            <a:t>Факт за 2015 год</a:t>
          </a:r>
          <a:endParaRPr lang="ru-RU" dirty="0">
            <a:solidFill>
              <a:schemeClr val="accent6"/>
            </a:solidFill>
          </a:endParaRPr>
        </a:p>
      </dgm:t>
    </dgm:pt>
    <dgm:pt modelId="{E4453123-A391-421F-A19D-F69A11305A90}" type="parTrans" cxnId="{BBAF0ABA-8045-4691-B8B3-E73D95C31EC0}">
      <dgm:prSet/>
      <dgm:spPr/>
      <dgm:t>
        <a:bodyPr/>
        <a:lstStyle/>
        <a:p>
          <a:endParaRPr lang="ru-RU">
            <a:solidFill>
              <a:schemeClr val="accent6"/>
            </a:solidFill>
          </a:endParaRPr>
        </a:p>
      </dgm:t>
    </dgm:pt>
    <dgm:pt modelId="{5917FEFF-7B57-4E14-BFED-2B5E874BAD0C}" type="sibTrans" cxnId="{BBAF0ABA-8045-4691-B8B3-E73D95C31EC0}">
      <dgm:prSet/>
      <dgm:spPr/>
      <dgm:t>
        <a:bodyPr/>
        <a:lstStyle/>
        <a:p>
          <a:endParaRPr lang="ru-RU">
            <a:solidFill>
              <a:schemeClr val="accent6"/>
            </a:solidFill>
          </a:endParaRPr>
        </a:p>
      </dgm:t>
    </dgm:pt>
    <dgm:pt modelId="{91B09F90-4FA8-4750-8DD7-177038B97666}">
      <dgm:prSet phldrT="[Текст]"/>
      <dgm:spPr/>
      <dgm:t>
        <a:bodyPr/>
        <a:lstStyle/>
        <a:p>
          <a:endParaRPr lang="ru-RU" dirty="0">
            <a:solidFill>
              <a:schemeClr val="accent6"/>
            </a:solidFill>
          </a:endParaRPr>
        </a:p>
      </dgm:t>
    </dgm:pt>
    <dgm:pt modelId="{BCE34298-47B0-4B5C-B1EE-8BA14B1D8219}" type="parTrans" cxnId="{2986D7C4-7B14-45D5-ADFE-AA1B2D94B926}">
      <dgm:prSet/>
      <dgm:spPr/>
      <dgm:t>
        <a:bodyPr/>
        <a:lstStyle/>
        <a:p>
          <a:endParaRPr lang="ru-RU">
            <a:solidFill>
              <a:schemeClr val="accent6"/>
            </a:solidFill>
          </a:endParaRPr>
        </a:p>
      </dgm:t>
    </dgm:pt>
    <dgm:pt modelId="{DA5DD00B-ED74-434C-A08F-366EC1C724BD}" type="sibTrans" cxnId="{2986D7C4-7B14-45D5-ADFE-AA1B2D94B926}">
      <dgm:prSet/>
      <dgm:spPr/>
      <dgm:t>
        <a:bodyPr/>
        <a:lstStyle/>
        <a:p>
          <a:endParaRPr lang="ru-RU">
            <a:solidFill>
              <a:schemeClr val="accent6"/>
            </a:solidFill>
          </a:endParaRPr>
        </a:p>
      </dgm:t>
    </dgm:pt>
    <dgm:pt modelId="{D4ED2FDE-491B-46A6-B500-34C371EAC2EA}">
      <dgm:prSet/>
      <dgm:spPr/>
      <dgm:t>
        <a:bodyPr/>
        <a:lstStyle/>
        <a:p>
          <a:r>
            <a:rPr lang="ru-RU" dirty="0" smtClean="0">
              <a:solidFill>
                <a:schemeClr val="accent6"/>
              </a:solidFill>
            </a:rPr>
            <a:t>Исполнение годовых плановых назначений</a:t>
          </a:r>
        </a:p>
      </dgm:t>
    </dgm:pt>
    <dgm:pt modelId="{46207625-49FF-42B2-A794-9D033303822E}" type="parTrans" cxnId="{0006EFBB-F87C-4FA4-9FE7-DF20F8B76C94}">
      <dgm:prSet/>
      <dgm:spPr/>
      <dgm:t>
        <a:bodyPr/>
        <a:lstStyle/>
        <a:p>
          <a:endParaRPr lang="ru-RU">
            <a:solidFill>
              <a:schemeClr val="accent6"/>
            </a:solidFill>
          </a:endParaRPr>
        </a:p>
      </dgm:t>
    </dgm:pt>
    <dgm:pt modelId="{033A122A-A7D9-4F1D-99EA-8A5B3E9A2413}" type="sibTrans" cxnId="{0006EFBB-F87C-4FA4-9FE7-DF20F8B76C94}">
      <dgm:prSet/>
      <dgm:spPr/>
      <dgm:t>
        <a:bodyPr/>
        <a:lstStyle/>
        <a:p>
          <a:endParaRPr lang="ru-RU">
            <a:solidFill>
              <a:schemeClr val="accent6"/>
            </a:solidFill>
          </a:endParaRPr>
        </a:p>
      </dgm:t>
    </dgm:pt>
    <dgm:pt modelId="{40268BF2-906D-4F94-8F05-1C65BA8DCF3A}" type="pres">
      <dgm:prSet presAssocID="{00487DA7-D370-4105-A717-DD99D8E8882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F2CB70E-8682-4A63-B3E3-8365A086C9F6}" type="pres">
      <dgm:prSet presAssocID="{D4957C4B-BABA-49E7-83A4-88D15FD99795}" presName="linNode" presStyleCnt="0"/>
      <dgm:spPr/>
    </dgm:pt>
    <dgm:pt modelId="{A432BA07-DBE9-4568-86D5-2E8B8B79419A}" type="pres">
      <dgm:prSet presAssocID="{D4957C4B-BABA-49E7-83A4-88D15FD99795}" presName="parentShp" presStyleLbl="node1" presStyleIdx="0" presStyleCnt="3" custScaleX="137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DECBE-6057-43EE-8C40-6855E46542B1}" type="pres">
      <dgm:prSet presAssocID="{D4957C4B-BABA-49E7-83A4-88D15FD99795}" presName="childShp" presStyleLbl="bgAccFollowNode1" presStyleIdx="0" presStyleCnt="3" custScaleX="28757" custScaleY="100369" custLinFactNeighborX="806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2D050B-F867-4F04-B4A2-9241D42EC58A}" type="pres">
      <dgm:prSet presAssocID="{4AE639DE-C824-4ED7-BDCA-0D2900B2163A}" presName="spacing" presStyleCnt="0"/>
      <dgm:spPr/>
    </dgm:pt>
    <dgm:pt modelId="{FBE27C8C-C8F2-49D7-9A75-3693D8CC1338}" type="pres">
      <dgm:prSet presAssocID="{A7AB58A1-D115-458D-A0CF-0AAC9D2FE4BF}" presName="linNode" presStyleCnt="0"/>
      <dgm:spPr/>
    </dgm:pt>
    <dgm:pt modelId="{1360BED6-CF69-4598-AFD1-2BD005EF594B}" type="pres">
      <dgm:prSet presAssocID="{A7AB58A1-D115-458D-A0CF-0AAC9D2FE4BF}" presName="parentShp" presStyleLbl="node1" presStyleIdx="1" presStyleCnt="3" custScaleX="139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1095B-F89A-4771-8E11-B9D189CB793B}" type="pres">
      <dgm:prSet presAssocID="{A7AB58A1-D115-458D-A0CF-0AAC9D2FE4BF}" presName="childShp" presStyleLbl="bgAccFollowNode1" presStyleIdx="1" presStyleCnt="3" custScaleX="26985" custLinFactNeighborX="5475" custLinFactNeighborY="-2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301D6-F703-499D-A1E6-96FDCB0721F7}" type="pres">
      <dgm:prSet presAssocID="{5917FEFF-7B57-4E14-BFED-2B5E874BAD0C}" presName="spacing" presStyleCnt="0"/>
      <dgm:spPr/>
    </dgm:pt>
    <dgm:pt modelId="{2CFCCC85-8A03-4D9D-9FAD-5013F7FD2E05}" type="pres">
      <dgm:prSet presAssocID="{D4ED2FDE-491B-46A6-B500-34C371EAC2EA}" presName="linNode" presStyleCnt="0"/>
      <dgm:spPr/>
    </dgm:pt>
    <dgm:pt modelId="{5F113226-6FD4-45D5-8FB7-0B31C3BDD18B}" type="pres">
      <dgm:prSet presAssocID="{D4ED2FDE-491B-46A6-B500-34C371EAC2EA}" presName="parentShp" presStyleLbl="node1" presStyleIdx="2" presStyleCnt="3" custScaleX="140481" custLinFactNeighborX="3333" custLinFactNeighborY="-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A68B8-5419-443C-A229-52C51AB4FD3D}" type="pres">
      <dgm:prSet presAssocID="{D4ED2FDE-491B-46A6-B500-34C371EAC2EA}" presName="childShp" presStyleLbl="bgAccFollowNode1" presStyleIdx="2" presStyleCnt="3" custScaleX="33015" custLinFactY="12434" custLinFactNeighborX="9520" custLinFactNeighborY="10000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03DDFDB8-EA54-4F6A-B98B-7FDAECE92B99}" srcId="{D4957C4B-BABA-49E7-83A4-88D15FD99795}" destId="{3040F70B-177F-4C3A-8712-FD561C248DAD}" srcOrd="0" destOrd="0" parTransId="{AF4EE3E9-F56F-4777-971B-48B6B99D2F2A}" sibTransId="{BA655517-AD9A-4EBE-8EFA-F452408BD8E8}"/>
    <dgm:cxn modelId="{7C36FD20-5A3A-4013-B929-38BB5E6D7341}" type="presOf" srcId="{00487DA7-D370-4105-A717-DD99D8E88821}" destId="{40268BF2-906D-4F94-8F05-1C65BA8DCF3A}" srcOrd="0" destOrd="0" presId="urn:microsoft.com/office/officeart/2005/8/layout/vList6"/>
    <dgm:cxn modelId="{21C9080F-4FC0-4255-8496-6A8A29B85331}" type="presOf" srcId="{A7AB58A1-D115-458D-A0CF-0AAC9D2FE4BF}" destId="{1360BED6-CF69-4598-AFD1-2BD005EF594B}" srcOrd="0" destOrd="0" presId="urn:microsoft.com/office/officeart/2005/8/layout/vList6"/>
    <dgm:cxn modelId="{2986D7C4-7B14-45D5-ADFE-AA1B2D94B926}" srcId="{A7AB58A1-D115-458D-A0CF-0AAC9D2FE4BF}" destId="{91B09F90-4FA8-4750-8DD7-177038B97666}" srcOrd="0" destOrd="0" parTransId="{BCE34298-47B0-4B5C-B1EE-8BA14B1D8219}" sibTransId="{DA5DD00B-ED74-434C-A08F-366EC1C724BD}"/>
    <dgm:cxn modelId="{C04AAE1B-40ED-4552-AF06-447EA15AA334}" type="presOf" srcId="{91B09F90-4FA8-4750-8DD7-177038B97666}" destId="{1501095B-F89A-4771-8E11-B9D189CB793B}" srcOrd="0" destOrd="0" presId="urn:microsoft.com/office/officeart/2005/8/layout/vList6"/>
    <dgm:cxn modelId="{EBB45515-A7D8-4021-8FB4-9F961AF4CCA2}" type="presOf" srcId="{D4ED2FDE-491B-46A6-B500-34C371EAC2EA}" destId="{5F113226-6FD4-45D5-8FB7-0B31C3BDD18B}" srcOrd="0" destOrd="0" presId="urn:microsoft.com/office/officeart/2005/8/layout/vList6"/>
    <dgm:cxn modelId="{BBAF0ABA-8045-4691-B8B3-E73D95C31EC0}" srcId="{00487DA7-D370-4105-A717-DD99D8E88821}" destId="{A7AB58A1-D115-458D-A0CF-0AAC9D2FE4BF}" srcOrd="1" destOrd="0" parTransId="{E4453123-A391-421F-A19D-F69A11305A90}" sibTransId="{5917FEFF-7B57-4E14-BFED-2B5E874BAD0C}"/>
    <dgm:cxn modelId="{0E221CA1-6A02-4721-9829-820868CC5354}" type="presOf" srcId="{D4957C4B-BABA-49E7-83A4-88D15FD99795}" destId="{A432BA07-DBE9-4568-86D5-2E8B8B79419A}" srcOrd="0" destOrd="0" presId="urn:microsoft.com/office/officeart/2005/8/layout/vList6"/>
    <dgm:cxn modelId="{0006EFBB-F87C-4FA4-9FE7-DF20F8B76C94}" srcId="{00487DA7-D370-4105-A717-DD99D8E88821}" destId="{D4ED2FDE-491B-46A6-B500-34C371EAC2EA}" srcOrd="2" destOrd="0" parTransId="{46207625-49FF-42B2-A794-9D033303822E}" sibTransId="{033A122A-A7D9-4F1D-99EA-8A5B3E9A2413}"/>
    <dgm:cxn modelId="{8CEE8588-B01E-4438-BDA8-AB66432A2685}" srcId="{00487DA7-D370-4105-A717-DD99D8E88821}" destId="{D4957C4B-BABA-49E7-83A4-88D15FD99795}" srcOrd="0" destOrd="0" parTransId="{31BE1108-E54D-4B9C-8062-C547D7759C35}" sibTransId="{4AE639DE-C824-4ED7-BDCA-0D2900B2163A}"/>
    <dgm:cxn modelId="{3B577369-57D8-4A79-A036-7C1C4506EAB7}" type="presOf" srcId="{3040F70B-177F-4C3A-8712-FD561C248DAD}" destId="{B67DECBE-6057-43EE-8C40-6855E46542B1}" srcOrd="0" destOrd="0" presId="urn:microsoft.com/office/officeart/2005/8/layout/vList6"/>
    <dgm:cxn modelId="{6BAB48AB-03E0-4503-A02B-18CF4079552D}" type="presParOf" srcId="{40268BF2-906D-4F94-8F05-1C65BA8DCF3A}" destId="{CF2CB70E-8682-4A63-B3E3-8365A086C9F6}" srcOrd="0" destOrd="0" presId="urn:microsoft.com/office/officeart/2005/8/layout/vList6"/>
    <dgm:cxn modelId="{70E6655D-A45F-4CD5-BCF7-AB10C075FB67}" type="presParOf" srcId="{CF2CB70E-8682-4A63-B3E3-8365A086C9F6}" destId="{A432BA07-DBE9-4568-86D5-2E8B8B79419A}" srcOrd="0" destOrd="0" presId="urn:microsoft.com/office/officeart/2005/8/layout/vList6"/>
    <dgm:cxn modelId="{823753C2-B46D-46C3-8B5B-88C968E3A62F}" type="presParOf" srcId="{CF2CB70E-8682-4A63-B3E3-8365A086C9F6}" destId="{B67DECBE-6057-43EE-8C40-6855E46542B1}" srcOrd="1" destOrd="0" presId="urn:microsoft.com/office/officeart/2005/8/layout/vList6"/>
    <dgm:cxn modelId="{FAB74916-8961-40A0-A615-038461D27C4D}" type="presParOf" srcId="{40268BF2-906D-4F94-8F05-1C65BA8DCF3A}" destId="{3C2D050B-F867-4F04-B4A2-9241D42EC58A}" srcOrd="1" destOrd="0" presId="urn:microsoft.com/office/officeart/2005/8/layout/vList6"/>
    <dgm:cxn modelId="{A05E020A-8FDD-467D-BE82-859DA091CB8F}" type="presParOf" srcId="{40268BF2-906D-4F94-8F05-1C65BA8DCF3A}" destId="{FBE27C8C-C8F2-49D7-9A75-3693D8CC1338}" srcOrd="2" destOrd="0" presId="urn:microsoft.com/office/officeart/2005/8/layout/vList6"/>
    <dgm:cxn modelId="{732873A6-9B9E-45DF-A739-5C25A5E4855F}" type="presParOf" srcId="{FBE27C8C-C8F2-49D7-9A75-3693D8CC1338}" destId="{1360BED6-CF69-4598-AFD1-2BD005EF594B}" srcOrd="0" destOrd="0" presId="urn:microsoft.com/office/officeart/2005/8/layout/vList6"/>
    <dgm:cxn modelId="{872FB569-7765-4D06-B8C1-1B7D7D515803}" type="presParOf" srcId="{FBE27C8C-C8F2-49D7-9A75-3693D8CC1338}" destId="{1501095B-F89A-4771-8E11-B9D189CB793B}" srcOrd="1" destOrd="0" presId="urn:microsoft.com/office/officeart/2005/8/layout/vList6"/>
    <dgm:cxn modelId="{8DA2239C-FB63-4F9A-89AD-BC341B0447B3}" type="presParOf" srcId="{40268BF2-906D-4F94-8F05-1C65BA8DCF3A}" destId="{B1A301D6-F703-499D-A1E6-96FDCB0721F7}" srcOrd="3" destOrd="0" presId="urn:microsoft.com/office/officeart/2005/8/layout/vList6"/>
    <dgm:cxn modelId="{3730C6BE-0AB2-4F02-8C69-52AE7F018C64}" type="presParOf" srcId="{40268BF2-906D-4F94-8F05-1C65BA8DCF3A}" destId="{2CFCCC85-8A03-4D9D-9FAD-5013F7FD2E05}" srcOrd="4" destOrd="0" presId="urn:microsoft.com/office/officeart/2005/8/layout/vList6"/>
    <dgm:cxn modelId="{C6AB5516-3A67-4BD1-979C-658D6BB364BE}" type="presParOf" srcId="{2CFCCC85-8A03-4D9D-9FAD-5013F7FD2E05}" destId="{5F113226-6FD4-45D5-8FB7-0B31C3BDD18B}" srcOrd="0" destOrd="0" presId="urn:microsoft.com/office/officeart/2005/8/layout/vList6"/>
    <dgm:cxn modelId="{822FFCCA-2A21-46CB-88F8-DAA89B65D00E}" type="presParOf" srcId="{2CFCCC85-8A03-4D9D-9FAD-5013F7FD2E05}" destId="{9C3A68B8-5419-443C-A229-52C51AB4FD3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8149B0-2BD2-4FAE-B74E-D45D548CB728}">
      <dsp:nvSpPr>
        <dsp:cNvPr id="0" name=""/>
        <dsp:cNvSpPr/>
      </dsp:nvSpPr>
      <dsp:spPr>
        <a:xfrm rot="5400000">
          <a:off x="3708717" y="-1403363"/>
          <a:ext cx="873125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400" b="1" kern="1200" dirty="0" smtClean="0"/>
            <a:t>8 428,7</a:t>
          </a:r>
          <a:endParaRPr lang="ru-RU" sz="4400" b="1" kern="1200" dirty="0"/>
        </a:p>
      </dsp:txBody>
      <dsp:txXfrm rot="5400000">
        <a:off x="3708717" y="-1403363"/>
        <a:ext cx="873125" cy="3901440"/>
      </dsp:txXfrm>
    </dsp:sp>
    <dsp:sp modelId="{B66A6912-0352-4EDA-AAAB-47353956BE92}">
      <dsp:nvSpPr>
        <dsp:cNvPr id="0" name=""/>
        <dsp:cNvSpPr/>
      </dsp:nvSpPr>
      <dsp:spPr>
        <a:xfrm>
          <a:off x="0" y="1653"/>
          <a:ext cx="2194560" cy="1091406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Доходы</a:t>
          </a:r>
          <a:endParaRPr lang="ru-RU" sz="3200" kern="1200" dirty="0"/>
        </a:p>
      </dsp:txBody>
      <dsp:txXfrm>
        <a:off x="0" y="1653"/>
        <a:ext cx="2194560" cy="1091406"/>
      </dsp:txXfrm>
    </dsp:sp>
    <dsp:sp modelId="{7F386F09-39BC-43B2-9AB9-8AFDE22447FA}">
      <dsp:nvSpPr>
        <dsp:cNvPr id="0" name=""/>
        <dsp:cNvSpPr/>
      </dsp:nvSpPr>
      <dsp:spPr>
        <a:xfrm rot="5400000">
          <a:off x="3708717" y="-257386"/>
          <a:ext cx="873125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400" b="1" kern="1200" dirty="0" smtClean="0"/>
            <a:t>8 853,4</a:t>
          </a:r>
          <a:endParaRPr lang="ru-RU" sz="4400" b="1" kern="1200" dirty="0"/>
        </a:p>
      </dsp:txBody>
      <dsp:txXfrm rot="5400000">
        <a:off x="3708717" y="-257386"/>
        <a:ext cx="873125" cy="3901440"/>
      </dsp:txXfrm>
    </dsp:sp>
    <dsp:sp modelId="{8D465B00-BB28-4C81-8754-65C9D5D029A2}">
      <dsp:nvSpPr>
        <dsp:cNvPr id="0" name=""/>
        <dsp:cNvSpPr/>
      </dsp:nvSpPr>
      <dsp:spPr>
        <a:xfrm>
          <a:off x="0" y="1147630"/>
          <a:ext cx="2194560" cy="1091406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Расходы</a:t>
          </a:r>
          <a:endParaRPr lang="ru-RU" sz="3200" kern="1200" dirty="0"/>
        </a:p>
      </dsp:txBody>
      <dsp:txXfrm>
        <a:off x="0" y="1147630"/>
        <a:ext cx="2194560" cy="1091406"/>
      </dsp:txXfrm>
    </dsp:sp>
    <dsp:sp modelId="{8606E6AE-105A-471C-BC65-83F7EF3AAE6C}">
      <dsp:nvSpPr>
        <dsp:cNvPr id="0" name=""/>
        <dsp:cNvSpPr/>
      </dsp:nvSpPr>
      <dsp:spPr>
        <a:xfrm rot="5400000">
          <a:off x="3649310" y="873755"/>
          <a:ext cx="873125" cy="390144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400" b="1" kern="1200" dirty="0" smtClean="0"/>
            <a:t>- 424,7</a:t>
          </a:r>
          <a:endParaRPr lang="ru-RU" sz="4400" b="1" kern="1200" dirty="0"/>
        </a:p>
      </dsp:txBody>
      <dsp:txXfrm rot="5400000">
        <a:off x="3649310" y="873755"/>
        <a:ext cx="873125" cy="3901440"/>
      </dsp:txXfrm>
    </dsp:sp>
    <dsp:sp modelId="{D769D617-952B-461B-B970-F8F027416D80}">
      <dsp:nvSpPr>
        <dsp:cNvPr id="0" name=""/>
        <dsp:cNvSpPr/>
      </dsp:nvSpPr>
      <dsp:spPr>
        <a:xfrm>
          <a:off x="0" y="2293606"/>
          <a:ext cx="2194560" cy="1091406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Дефицит</a:t>
          </a:r>
          <a:endParaRPr lang="ru-RU" sz="3200" kern="1200" dirty="0"/>
        </a:p>
      </dsp:txBody>
      <dsp:txXfrm>
        <a:off x="0" y="2293606"/>
        <a:ext cx="2194560" cy="10914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7DECBE-6057-43EE-8C40-6855E46542B1}">
      <dsp:nvSpPr>
        <dsp:cNvPr id="0" name=""/>
        <dsp:cNvSpPr/>
      </dsp:nvSpPr>
      <dsp:spPr>
        <a:xfrm>
          <a:off x="2571740" y="881"/>
          <a:ext cx="615094" cy="13423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>
            <a:solidFill>
              <a:schemeClr val="accent6"/>
            </a:solidFill>
          </a:endParaRPr>
        </a:p>
      </dsp:txBody>
      <dsp:txXfrm>
        <a:off x="2571740" y="881"/>
        <a:ext cx="615094" cy="1342304"/>
      </dsp:txXfrm>
    </dsp:sp>
    <dsp:sp modelId="{A432BA07-DBE9-4568-86D5-2E8B8B79419A}">
      <dsp:nvSpPr>
        <dsp:cNvPr id="0" name=""/>
        <dsp:cNvSpPr/>
      </dsp:nvSpPr>
      <dsp:spPr>
        <a:xfrm>
          <a:off x="500037" y="3348"/>
          <a:ext cx="1956699" cy="1337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6"/>
              </a:solidFill>
            </a:rPr>
            <a:t>План на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6"/>
              </a:solidFill>
            </a:rPr>
            <a:t>2015 год</a:t>
          </a:r>
          <a:endParaRPr lang="ru-RU" sz="2100" kern="1200" dirty="0">
            <a:solidFill>
              <a:schemeClr val="accent6"/>
            </a:solidFill>
          </a:endParaRPr>
        </a:p>
      </dsp:txBody>
      <dsp:txXfrm>
        <a:off x="500037" y="3348"/>
        <a:ext cx="1956699" cy="1337369"/>
      </dsp:txXfrm>
    </dsp:sp>
    <dsp:sp modelId="{1501095B-F89A-4771-8E11-B9D189CB793B}">
      <dsp:nvSpPr>
        <dsp:cNvPr id="0" name=""/>
        <dsp:cNvSpPr/>
      </dsp:nvSpPr>
      <dsp:spPr>
        <a:xfrm>
          <a:off x="2571734" y="1440546"/>
          <a:ext cx="578321" cy="13373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465" tIns="37465" rIns="37465" bIns="37465" numCol="1" spcCol="1270" anchor="t" anchorCtr="0"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900" kern="1200" dirty="0">
            <a:solidFill>
              <a:schemeClr val="accent6"/>
            </a:solidFill>
          </a:endParaRPr>
        </a:p>
      </dsp:txBody>
      <dsp:txXfrm>
        <a:off x="2571734" y="1440546"/>
        <a:ext cx="578321" cy="1337369"/>
      </dsp:txXfrm>
    </dsp:sp>
    <dsp:sp modelId="{1360BED6-CF69-4598-AFD1-2BD005EF594B}">
      <dsp:nvSpPr>
        <dsp:cNvPr id="0" name=""/>
        <dsp:cNvSpPr/>
      </dsp:nvSpPr>
      <dsp:spPr>
        <a:xfrm>
          <a:off x="500036" y="1476922"/>
          <a:ext cx="1993473" cy="1337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6"/>
              </a:solidFill>
            </a:rPr>
            <a:t>Факт за 2015 год</a:t>
          </a:r>
          <a:endParaRPr lang="ru-RU" sz="2100" kern="1200" dirty="0">
            <a:solidFill>
              <a:schemeClr val="accent6"/>
            </a:solidFill>
          </a:endParaRPr>
        </a:p>
      </dsp:txBody>
      <dsp:txXfrm>
        <a:off x="500036" y="1476922"/>
        <a:ext cx="1993473" cy="1337369"/>
      </dsp:txXfrm>
    </dsp:sp>
    <dsp:sp modelId="{9C3A68B8-5419-443C-A229-52C51AB4FD3D}">
      <dsp:nvSpPr>
        <dsp:cNvPr id="0" name=""/>
        <dsp:cNvSpPr/>
      </dsp:nvSpPr>
      <dsp:spPr>
        <a:xfrm>
          <a:off x="2571734" y="2948910"/>
          <a:ext cx="707551" cy="1337369"/>
        </a:xfrm>
        <a:prstGeom prst="rightArrow">
          <a:avLst>
            <a:gd name="adj1" fmla="val 75000"/>
            <a:gd name="adj2" fmla="val 5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113226-6FD4-45D5-8FB7-0B31C3BDD18B}">
      <dsp:nvSpPr>
        <dsp:cNvPr id="0" name=""/>
        <dsp:cNvSpPr/>
      </dsp:nvSpPr>
      <dsp:spPr>
        <a:xfrm>
          <a:off x="500029" y="2946116"/>
          <a:ext cx="2007118" cy="13373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accent6"/>
              </a:solidFill>
            </a:rPr>
            <a:t>Исполнение годовых плановых назначений</a:t>
          </a:r>
        </a:p>
      </dsp:txBody>
      <dsp:txXfrm>
        <a:off x="500029" y="2946116"/>
        <a:ext cx="2007118" cy="1337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0.1225</cdr:x>
      <cdr:y>0.16545</cdr:y>
    </cdr:from>
    <cdr:to>
      <cdr:x>0.27125</cdr:x>
      <cdr:y>0.24629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112" y="736923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0.43749</cdr:x>
      <cdr:y>0.65047</cdr:y>
    </cdr:from>
    <cdr:to>
      <cdr:x>0.81828</cdr:x>
      <cdr:y>0.79482</cdr:y>
    </cdr:to>
    <cdr:sp macro="" textlink="">
      <cdr:nvSpPr>
        <cdr:cNvPr id="4" name="AutoShape 1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4845791" y="1651772"/>
          <a:ext cx="642943" cy="3133725"/>
        </a:xfrm>
        <a:prstGeom xmlns:a="http://schemas.openxmlformats.org/drawingml/2006/main" prst="rightArrow">
          <a:avLst>
            <a:gd name="adj1" fmla="val 50000"/>
            <a:gd name="adj2" fmla="val 25000"/>
          </a:avLst>
        </a:prstGeom>
        <a:solidFill xmlns:a="http://schemas.openxmlformats.org/drawingml/2006/main">
          <a:srgbClr val="4F81BD"/>
        </a:solidFill>
        <a:ln xmlns:a="http://schemas.openxmlformats.org/drawingml/2006/main" w="9525">
          <a:solidFill>
            <a:srgbClr val="EEECE1"/>
          </a:solidFill>
          <a:miter lim="800000"/>
          <a:headEnd/>
          <a:tailEnd/>
        </a:ln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0.19398</cdr:x>
      <cdr:y>0.28235</cdr:y>
    </cdr:from>
    <cdr:to>
      <cdr:x>0.35819</cdr:x>
      <cdr:y>0.4691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0120" y="1152128"/>
          <a:ext cx="914367" cy="762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kern="1200" dirty="0">
              <a:solidFill>
                <a:schemeClr val="bg1"/>
              </a:solidFill>
              <a:latin typeface="Arial" charset="0"/>
            </a:rPr>
            <a:t>19,2%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0.41716</cdr:x>
      <cdr:y>0.16514</cdr:y>
    </cdr:from>
    <cdr:to>
      <cdr:x>0.61439</cdr:x>
      <cdr:y>0.35995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836293">
          <a:off x="3394396" y="754364"/>
          <a:ext cx="1604842" cy="889903"/>
        </a:xfrm>
        <a:prstGeom xmlns:a="http://schemas.openxmlformats.org/drawingml/2006/main" prst="rightArrow">
          <a:avLst>
            <a:gd name="adj1" fmla="val 50000"/>
            <a:gd name="adj2" fmla="val 51505"/>
          </a:avLst>
        </a:prstGeom>
        <a:gradFill xmlns:a="http://schemas.openxmlformats.org/drawingml/2006/main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+ 3 056</a:t>
          </a:r>
        </a:p>
        <a:p xmlns:a="http://schemas.openxmlformats.org/drawingml/2006/main">
          <a:pPr algn="ctr"/>
          <a:endParaRPr lang="ru-RU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0.296</cdr:x>
      <cdr:y>0.48661</cdr:y>
    </cdr:from>
    <cdr:to>
      <cdr:x>0.78517</cdr:x>
      <cdr:y>0.83419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37880" y="2016224"/>
          <a:ext cx="2376264" cy="1440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/>
            <a:t>2 716,7</a:t>
          </a:r>
        </a:p>
        <a:p xmlns:a="http://schemas.openxmlformats.org/drawingml/2006/main">
          <a:pPr algn="ctr"/>
          <a:r>
            <a:rPr lang="ru-RU" sz="1800" b="1" dirty="0" smtClean="0"/>
            <a:t>76,3%</a:t>
          </a:r>
        </a:p>
        <a:p xmlns:a="http://schemas.openxmlformats.org/drawingml/2006/main">
          <a:pPr algn="ctr"/>
          <a:r>
            <a:rPr lang="ru-RU" sz="1800" b="1" dirty="0" smtClean="0"/>
            <a:t>Налоговые доходы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0.12724</cdr:x>
      <cdr:y>0.07302</cdr:y>
    </cdr:from>
    <cdr:to>
      <cdr:x>0.55694</cdr:x>
      <cdr:y>0.40322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40568" y="276031"/>
          <a:ext cx="1825568" cy="1248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bg1"/>
              </a:solidFill>
            </a:rPr>
            <a:t>841,6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chemeClr val="bg1"/>
              </a:solidFill>
            </a:rPr>
            <a:t>23,7%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chemeClr val="bg1"/>
              </a:solidFill>
            </a:rPr>
            <a:t>Неналоговые доходы</a:t>
          </a:r>
          <a:endParaRPr lang="ru-RU" sz="1800" b="1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0.59135</cdr:x>
      <cdr:y>0.57464</cdr:y>
    </cdr:from>
    <cdr:to>
      <cdr:x>0.6942</cdr:x>
      <cdr:y>0.73028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39952" y="2392716"/>
          <a:ext cx="72008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4400" dirty="0" smtClean="0">
              <a:solidFill>
                <a:schemeClr val="tx1"/>
              </a:solidFill>
            </a:rPr>
            <a:t>+</a:t>
          </a:r>
          <a:endParaRPr lang="ru-RU" sz="4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0.05101</cdr:x>
      <cdr:y>0.82523</cdr:y>
    </cdr:from>
    <cdr:to>
      <cdr:x>0.18472</cdr:x>
      <cdr:y>0.9117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0040" y="2952328"/>
          <a:ext cx="943808" cy="3093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accent6"/>
              </a:solidFill>
            </a:rPr>
            <a:t>План</a:t>
          </a:r>
          <a:endParaRPr lang="ru-RU" sz="2000" b="1" dirty="0">
            <a:solidFill>
              <a:schemeClr val="accent6"/>
            </a:solidFill>
          </a:endParaRPr>
        </a:p>
      </cdr:txBody>
    </cdr:sp>
  </cdr:relSizeAnchor>
  <cdr:relSizeAnchor xmlns:cdr="http://schemas.openxmlformats.org/drawingml/2006/chartDrawing">
    <cdr:from>
      <cdr:x>0.66309</cdr:x>
      <cdr:y>0.82523</cdr:y>
    </cdr:from>
    <cdr:to>
      <cdr:x>0.78651</cdr:x>
      <cdr:y>0.9117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680520" y="2952328"/>
          <a:ext cx="871175" cy="3093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accent6"/>
              </a:solidFill>
            </a:rPr>
            <a:t>План</a:t>
          </a:r>
          <a:endParaRPr lang="ru-RU" sz="2000" b="1" dirty="0">
            <a:solidFill>
              <a:schemeClr val="accent6"/>
            </a:solidFill>
          </a:endParaRPr>
        </a:p>
      </cdr:txBody>
    </cdr:sp>
  </cdr:relSizeAnchor>
  <cdr:relSizeAnchor xmlns:cdr="http://schemas.openxmlformats.org/drawingml/2006/chartDrawing">
    <cdr:from>
      <cdr:x>0.36725</cdr:x>
      <cdr:y>0.82523</cdr:y>
    </cdr:from>
    <cdr:to>
      <cdr:x>0.49068</cdr:x>
      <cdr:y>0.9117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592288" y="2952328"/>
          <a:ext cx="871246" cy="3093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accent6"/>
              </a:solidFill>
            </a:rPr>
            <a:t>План</a:t>
          </a:r>
          <a:endParaRPr lang="ru-RU" sz="2000" b="1" dirty="0">
            <a:solidFill>
              <a:schemeClr val="accent6"/>
            </a:solidFill>
          </a:endParaRPr>
        </a:p>
      </cdr:txBody>
    </cdr:sp>
  </cdr:relSizeAnchor>
  <cdr:relSizeAnchor xmlns:cdr="http://schemas.openxmlformats.org/drawingml/2006/chartDrawing">
    <cdr:from>
      <cdr:x>0.47947</cdr:x>
      <cdr:y>0.82523</cdr:y>
    </cdr:from>
    <cdr:to>
      <cdr:x>0.60289</cdr:x>
      <cdr:y>0.9117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384376" y="2952328"/>
          <a:ext cx="871175" cy="3093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accent6"/>
              </a:solidFill>
            </a:rPr>
            <a:t>Факт</a:t>
          </a:r>
          <a:endParaRPr lang="ru-RU" sz="2000" b="1" dirty="0">
            <a:solidFill>
              <a:schemeClr val="accent6"/>
            </a:solidFill>
          </a:endParaRPr>
        </a:p>
      </cdr:txBody>
    </cdr:sp>
  </cdr:relSizeAnchor>
  <cdr:relSizeAnchor xmlns:cdr="http://schemas.openxmlformats.org/drawingml/2006/chartDrawing">
    <cdr:from>
      <cdr:x>0.17342</cdr:x>
      <cdr:y>0.82523</cdr:y>
    </cdr:from>
    <cdr:to>
      <cdr:x>0.29685</cdr:x>
      <cdr:y>0.9117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224136" y="2952328"/>
          <a:ext cx="871245" cy="3093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accent6"/>
              </a:solidFill>
            </a:rPr>
            <a:t>Факт</a:t>
          </a:r>
          <a:endParaRPr lang="ru-RU" sz="2000" b="1" dirty="0">
            <a:solidFill>
              <a:schemeClr val="accent6"/>
            </a:solidFill>
          </a:endParaRPr>
        </a:p>
      </cdr:txBody>
    </cdr:sp>
  </cdr:relSizeAnchor>
  <cdr:relSizeAnchor xmlns:cdr="http://schemas.openxmlformats.org/drawingml/2006/chartDrawing">
    <cdr:from>
      <cdr:x>0.78954</cdr:x>
      <cdr:y>0.82523</cdr:y>
    </cdr:from>
    <cdr:to>
      <cdr:x>0.91296</cdr:x>
      <cdr:y>0.9117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573033" y="2952328"/>
          <a:ext cx="871175" cy="3093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accent6"/>
              </a:solidFill>
            </a:rPr>
            <a:t>Факт</a:t>
          </a:r>
          <a:endParaRPr lang="ru-RU" sz="2000" b="1" dirty="0">
            <a:solidFill>
              <a:schemeClr val="accent6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0.01321</cdr:y>
    </cdr:from>
    <cdr:to>
      <cdr:x>1</cdr:x>
      <cdr:y>0.0991</cdr:y>
    </cdr:to>
    <cdr:sp macro="" textlink="">
      <cdr:nvSpPr>
        <cdr:cNvPr id="2" name="Text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-58768" y="71438"/>
          <a:ext cx="8599487" cy="4645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0.05962</cdr:x>
      <cdr:y>0.62078</cdr:y>
    </cdr:from>
    <cdr:to>
      <cdr:x>0.39457</cdr:x>
      <cdr:y>0.79149</cdr:y>
    </cdr:to>
    <cdr:sp macro="" textlink="">
      <cdr:nvSpPr>
        <cdr:cNvPr id="3" name="TextBox 16"/>
        <cdr:cNvSpPr txBox="1"/>
      </cdr:nvSpPr>
      <cdr:spPr>
        <a:xfrm xmlns:a="http://schemas.openxmlformats.org/drawingml/2006/main">
          <a:off x="512701" y="2797971"/>
          <a:ext cx="2880399" cy="769441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rgbClr val="F98BE1">
                <a:tint val="66000"/>
                <a:satMod val="160000"/>
              </a:srgbClr>
            </a:gs>
            <a:gs pos="50000">
              <a:srgbClr val="F98BE1">
                <a:tint val="44500"/>
                <a:satMod val="160000"/>
              </a:srgbClr>
            </a:gs>
            <a:gs pos="100000">
              <a:srgbClr val="F98BE1">
                <a:tint val="23500"/>
                <a:satMod val="160000"/>
              </a:srgbClr>
            </a:gs>
          </a:gsLst>
          <a:lin ang="5400000" scaled="1"/>
          <a:tileRect/>
        </a:gradFill>
        <a:ln xmlns:a="http://schemas.openxmlformats.org/drawingml/2006/main" w="38100">
          <a:solidFill>
            <a:srgbClr val="FC3918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9pPr>
        </a:lstStyle>
        <a:p xmlns:a="http://schemas.openxmlformats.org/drawingml/2006/main">
          <a:pPr>
            <a:defRPr/>
          </a:pPr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за счет местного бюджета – </a:t>
          </a:r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155,7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0.6079</cdr:x>
      <cdr:y>0.62078</cdr:y>
    </cdr:from>
    <cdr:to>
      <cdr:x>0.96796</cdr:x>
      <cdr:y>0.79149</cdr:y>
    </cdr:to>
    <cdr:sp macro="" textlink="">
      <cdr:nvSpPr>
        <cdr:cNvPr id="4" name="TextBox 16"/>
        <cdr:cNvSpPr txBox="1"/>
      </cdr:nvSpPr>
      <cdr:spPr>
        <a:xfrm xmlns:a="http://schemas.openxmlformats.org/drawingml/2006/main">
          <a:off x="5227628" y="2797972"/>
          <a:ext cx="3096331" cy="769441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rgbClr val="F98BE1">
                <a:tint val="66000"/>
                <a:satMod val="160000"/>
              </a:srgbClr>
            </a:gs>
            <a:gs pos="50000">
              <a:srgbClr val="F98BE1">
                <a:tint val="44500"/>
                <a:satMod val="160000"/>
              </a:srgbClr>
            </a:gs>
            <a:gs pos="100000">
              <a:srgbClr val="F98BE1">
                <a:tint val="23500"/>
                <a:satMod val="160000"/>
              </a:srgbClr>
            </a:gs>
          </a:gsLst>
          <a:lin ang="5400000" scaled="1"/>
          <a:tileRect/>
        </a:gradFill>
        <a:ln xmlns:a="http://schemas.openxmlformats.org/drawingml/2006/main" w="38100">
          <a:solidFill>
            <a:srgbClr val="FC3918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>
            <a:defRPr/>
          </a:pPr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за счет межбюджетных трансфертов  - </a:t>
          </a:r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270,1</a:t>
          </a:r>
          <a:endParaRPr lang="ru-RU" sz="24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0.19852</cdr:x>
      <cdr:y>0.40301</cdr:y>
    </cdr:from>
    <cdr:to>
      <cdr:x>0.34924</cdr:x>
      <cdr:y>0.56277</cdr:y>
    </cdr:to>
    <cdr:sp macro="" textlink="">
      <cdr:nvSpPr>
        <cdr:cNvPr id="5" name="Стрелка вниз 4"/>
        <cdr:cNvSpPr/>
      </cdr:nvSpPr>
      <cdr:spPr>
        <a:xfrm xmlns:a="http://schemas.openxmlformats.org/drawingml/2006/main" rot="2514078">
          <a:off x="1707134" y="2179718"/>
          <a:ext cx="1296115" cy="864082"/>
        </a:xfrm>
        <a:prstGeom xmlns:a="http://schemas.openxmlformats.org/drawingml/2006/main" prst="downArrow">
          <a:avLst/>
        </a:prstGeom>
        <a:solidFill xmlns:a="http://schemas.openxmlformats.org/drawingml/2006/main">
          <a:srgbClr val="B9FFD9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0.68942</cdr:x>
      <cdr:y>0.38625</cdr:y>
    </cdr:from>
    <cdr:to>
      <cdr:x>0.84013</cdr:x>
      <cdr:y>0.54601</cdr:y>
    </cdr:to>
    <cdr:sp macro="" textlink="">
      <cdr:nvSpPr>
        <cdr:cNvPr id="6" name="Стрелка вниз 5"/>
        <cdr:cNvSpPr/>
      </cdr:nvSpPr>
      <cdr:spPr>
        <a:xfrm xmlns:a="http://schemas.openxmlformats.org/drawingml/2006/main" rot="19377748">
          <a:off x="5928641" y="2089105"/>
          <a:ext cx="1296028" cy="864082"/>
        </a:xfrm>
        <a:prstGeom xmlns:a="http://schemas.openxmlformats.org/drawingml/2006/main" prst="downArrow">
          <a:avLst/>
        </a:prstGeom>
        <a:solidFill xmlns:a="http://schemas.openxmlformats.org/drawingml/2006/main">
          <a:srgbClr val="B9FFD9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0.84515</cdr:x>
      <cdr:y>0</cdr:y>
    </cdr:from>
    <cdr:to>
      <cdr:x>1</cdr:x>
      <cdr:y>0.0569</cdr:y>
    </cdr:to>
    <cdr:sp macro="" textlink="">
      <cdr:nvSpPr>
        <cdr:cNvPr id="7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23856" y="-15390"/>
          <a:ext cx="1331631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Arial" charset="0"/>
            </a:defRPr>
          </a:lvl9pPr>
        </a:lstStyle>
        <a:p xmlns:a="http://schemas.openxmlformats.org/drawingml/2006/main">
          <a:pPr algn="r">
            <a:defRPr/>
          </a:pPr>
          <a:r>
            <a:rPr lang="ru-RU" sz="1400" b="1" dirty="0" smtClean="0">
              <a:solidFill>
                <a:schemeClr val="accent2">
                  <a:lumMod val="75000"/>
                </a:schemeClr>
              </a:solidFill>
            </a:rPr>
            <a:t>млн. </a:t>
          </a:r>
          <a:r>
            <a:rPr lang="ru-RU" sz="1400" b="1" dirty="0">
              <a:solidFill>
                <a:schemeClr val="accent2">
                  <a:lumMod val="75000"/>
                </a:schemeClr>
              </a:solidFill>
            </a:rPr>
            <a:t>руб.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0.48611</cdr:x>
      <cdr:y>0.02251</cdr:y>
    </cdr:from>
    <cdr:to>
      <cdr:x>0.81965</cdr:x>
      <cdr:y>0.22676</cdr:y>
    </cdr:to>
    <cdr:sp macro="" textlink="">
      <cdr:nvSpPr>
        <cdr:cNvPr id="2" name="Oval 18"/>
        <cdr:cNvSpPr>
          <a:spLocks xmlns:a="http://schemas.openxmlformats.org/drawingml/2006/main" noChangeArrowheads="1"/>
        </cdr:cNvSpPr>
      </cdr:nvSpPr>
      <cdr:spPr bwMode="blackWhite">
        <a:xfrm xmlns:a="http://schemas.openxmlformats.org/drawingml/2006/main">
          <a:off x="4357686" y="110222"/>
          <a:ext cx="2990016" cy="1000119"/>
        </a:xfrm>
        <a:prstGeom xmlns:a="http://schemas.openxmlformats.org/drawingml/2006/main" prst="ellipse">
          <a:avLst/>
        </a:prstGeom>
        <a:solidFill xmlns:a="http://schemas.openxmlformats.org/drawingml/2006/main">
          <a:srgbClr val="1F497D"/>
        </a:solidFill>
        <a:ln xmlns:a="http://schemas.openxmlformats.org/drawingml/2006/main" w="9525" algn="ctr">
          <a:solidFill>
            <a:srgbClr val="4A7EBB"/>
          </a:solidFill>
          <a:round/>
          <a:headEnd/>
          <a:tailEnd/>
        </a:ln>
        <a:effectLst xmlns:a="http://schemas.openxmlformats.org/drawingml/2006/main">
          <a:outerShdw dist="23000" dir="5400000" rotWithShape="0">
            <a:srgbClr val="000000">
              <a:alpha val="34999"/>
            </a:srgbClr>
          </a:outerShdw>
        </a:effectLst>
      </cdr:spPr>
      <cdr:txBody>
        <a:bodyPr xmlns:a="http://schemas.openxmlformats.org/drawingml/2006/main" lIns="0" rIns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800" b="1" dirty="0" smtClean="0">
              <a:solidFill>
                <a:sysClr val="window" lastClr="FFFFFF"/>
              </a:solidFill>
              <a:latin typeface="Franklin Gothic Book" pitchFamily="34" charset="0"/>
              <a:ea typeface="Arial Unicode MS" pitchFamily="34" charset="-128"/>
              <a:cs typeface="Microsoft Sans Serif" pitchFamily="34" charset="0"/>
            </a:rPr>
            <a:t>или</a:t>
          </a:r>
          <a:r>
            <a:rPr lang="ru-RU" sz="2800" b="1" dirty="0" smtClean="0">
              <a:solidFill>
                <a:sysClr val="window" lastClr="FFFFFF"/>
              </a:solidFill>
              <a:latin typeface="Franklin Gothic Book" pitchFamily="34" charset="0"/>
              <a:ea typeface="Arial Unicode MS" pitchFamily="34" charset="-128"/>
              <a:cs typeface="Microsoft Sans Serif" pitchFamily="34" charset="0"/>
            </a:rPr>
            <a:t> </a:t>
          </a:r>
          <a:r>
            <a:rPr lang="en-US" sz="2800" b="1" dirty="0" smtClean="0">
              <a:solidFill>
                <a:sysClr val="window" lastClr="FFFFFF"/>
              </a:solidFill>
              <a:latin typeface="Franklin Gothic Book" pitchFamily="34" charset="0"/>
              <a:ea typeface="Arial Unicode MS" pitchFamily="34" charset="-128"/>
              <a:cs typeface="Microsoft Sans Serif" pitchFamily="34" charset="0"/>
            </a:rPr>
            <a:t> </a:t>
          </a:r>
          <a:r>
            <a:rPr lang="ru-RU" sz="3600" b="1" dirty="0" smtClean="0">
              <a:solidFill>
                <a:sysClr val="window" lastClr="FFFFFF"/>
              </a:solidFill>
              <a:latin typeface="Franklin Gothic Book" pitchFamily="34" charset="0"/>
              <a:ea typeface="Arial Unicode MS" pitchFamily="34" charset="-128"/>
              <a:cs typeface="Microsoft Sans Serif" pitchFamily="34" charset="0"/>
            </a:rPr>
            <a:t>29,4 %</a:t>
          </a:r>
          <a:endParaRPr lang="en-US" sz="3600" b="1" dirty="0">
            <a:solidFill>
              <a:sysClr val="window" lastClr="FFFFFF"/>
            </a:solidFill>
            <a:latin typeface="Franklin Gothic Book" pitchFamily="34" charset="0"/>
            <a:ea typeface="Arial Unicode MS" pitchFamily="34" charset="-128"/>
            <a:cs typeface="Microsoft Sans Serif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0.261</cdr:x>
      <cdr:y>0.88292</cdr:y>
    </cdr:from>
    <cdr:to>
      <cdr:x>0.26304</cdr:x>
      <cdr:y>0.88485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>
          <a:off x="2339752" y="4680520"/>
          <a:ext cx="18267" cy="1025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>
          <a:off x="0" y="-1484784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0.39247</cdr:x>
      <cdr:y>0.28569</cdr:y>
    </cdr:from>
    <cdr:to>
      <cdr:x>0.61439</cdr:x>
      <cdr:y>0.4573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444280">
          <a:off x="3193515" y="1305060"/>
          <a:ext cx="1805742" cy="783925"/>
        </a:xfrm>
        <a:prstGeom xmlns:a="http://schemas.openxmlformats.org/drawingml/2006/main" prst="rightArrow">
          <a:avLst>
            <a:gd name="adj1" fmla="val 50000"/>
            <a:gd name="adj2" fmla="val 51505"/>
          </a:avLst>
        </a:prstGeom>
        <a:gradFill xmlns:a="http://schemas.openxmlformats.org/drawingml/2006/main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+350,0</a:t>
          </a:r>
        </a:p>
        <a:p xmlns:a="http://schemas.openxmlformats.org/drawingml/2006/main">
          <a:pPr algn="ctr"/>
          <a:endParaRPr lang="ru-RU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0.1225</cdr:x>
      <cdr:y>0.16545</cdr:y>
    </cdr:from>
    <cdr:to>
      <cdr:x>0.27125</cdr:x>
      <cdr:y>0.24629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112" y="736923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136" cy="4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024" y="0"/>
            <a:ext cx="2918136" cy="4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739775"/>
            <a:ext cx="5922963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417" y="4687731"/>
            <a:ext cx="5388931" cy="444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3883"/>
            <a:ext cx="2918136" cy="4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024" y="9373883"/>
            <a:ext cx="2918136" cy="4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D98821-EF5A-412A-A268-26532C288EC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1DE1A3-700C-493A-958A-F5A4D7DE5308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 dirty="0"/>
          </a:p>
        </p:txBody>
      </p:sp>
      <p:sp>
        <p:nvSpPr>
          <p:cNvPr id="14339" name="Rectangle 7"/>
          <p:cNvSpPr txBox="1">
            <a:spLocks noGrp="1" noChangeArrowheads="1"/>
          </p:cNvSpPr>
          <p:nvPr/>
        </p:nvSpPr>
        <p:spPr bwMode="auto">
          <a:xfrm>
            <a:off x="3818716" y="9379250"/>
            <a:ext cx="2917050" cy="49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9" tIns="44874" rIns="89739" bIns="44874" anchor="b"/>
          <a:lstStyle/>
          <a:p>
            <a:pPr algn="r" defTabSz="896323"/>
            <a:fld id="{47D3F22D-2023-4402-A9E9-9A70AD0ADA2C}" type="slidenum">
              <a:rPr lang="en-GB" sz="1200">
                <a:latin typeface="Calibri" pitchFamily="34" charset="0"/>
              </a:rPr>
              <a:pPr algn="r" defTabSz="896323"/>
              <a:t>1</a:t>
            </a:fld>
            <a:endParaRPr lang="en-GB" sz="1200" dirty="0">
              <a:latin typeface="Calibri" pitchFamily="34" charset="0"/>
            </a:endParaRPr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741363"/>
            <a:ext cx="5927725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3" y="4688047"/>
            <a:ext cx="4938722" cy="4440561"/>
          </a:xfrm>
          <a:noFill/>
        </p:spPr>
        <p:txBody>
          <a:bodyPr wrap="square" lIns="89739" tIns="44874" rIns="89739" bIns="4487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1DE1A3-700C-493A-958A-F5A4D7DE5308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 dirty="0"/>
          </a:p>
        </p:txBody>
      </p:sp>
      <p:sp>
        <p:nvSpPr>
          <p:cNvPr id="14339" name="Rectangle 7"/>
          <p:cNvSpPr txBox="1">
            <a:spLocks noGrp="1" noChangeArrowheads="1"/>
          </p:cNvSpPr>
          <p:nvPr/>
        </p:nvSpPr>
        <p:spPr bwMode="auto">
          <a:xfrm>
            <a:off x="3818716" y="9379250"/>
            <a:ext cx="2917050" cy="49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9" tIns="44874" rIns="89739" bIns="44874" anchor="b"/>
          <a:lstStyle/>
          <a:p>
            <a:pPr algn="r" defTabSz="896323"/>
            <a:fld id="{47D3F22D-2023-4402-A9E9-9A70AD0ADA2C}" type="slidenum">
              <a:rPr lang="en-GB" sz="1200">
                <a:latin typeface="Calibri" pitchFamily="34" charset="0"/>
              </a:rPr>
              <a:pPr algn="r" defTabSz="896323"/>
              <a:t>2</a:t>
            </a:fld>
            <a:endParaRPr lang="en-GB" sz="1200" dirty="0">
              <a:latin typeface="Calibri" pitchFamily="34" charset="0"/>
            </a:endParaRPr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741363"/>
            <a:ext cx="5927725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3" y="4688047"/>
            <a:ext cx="4938722" cy="4440561"/>
          </a:xfrm>
          <a:noFill/>
        </p:spPr>
        <p:txBody>
          <a:bodyPr wrap="square" lIns="89739" tIns="44874" rIns="89739" bIns="4487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6400" y="739775"/>
            <a:ext cx="5922963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2FE20-B6B6-455F-8E2B-1E988617AD6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6400" y="739775"/>
            <a:ext cx="5922963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88303-FFE9-4D56-997A-3496424216C9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6400" y="739775"/>
            <a:ext cx="5922963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88303-FFE9-4D56-997A-3496424216C9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1DE1A3-700C-493A-958A-F5A4D7DE5308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de-DE" dirty="0"/>
          </a:p>
        </p:txBody>
      </p:sp>
      <p:sp>
        <p:nvSpPr>
          <p:cNvPr id="14339" name="Rectangle 7"/>
          <p:cNvSpPr txBox="1">
            <a:spLocks noGrp="1" noChangeArrowheads="1"/>
          </p:cNvSpPr>
          <p:nvPr/>
        </p:nvSpPr>
        <p:spPr bwMode="auto">
          <a:xfrm>
            <a:off x="3818716" y="9379250"/>
            <a:ext cx="2917050" cy="49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9" tIns="44874" rIns="89739" bIns="44874" anchor="b"/>
          <a:lstStyle/>
          <a:p>
            <a:pPr algn="r" defTabSz="896323"/>
            <a:fld id="{47D3F22D-2023-4402-A9E9-9A70AD0ADA2C}" type="slidenum">
              <a:rPr lang="en-GB" sz="1200">
                <a:latin typeface="Calibri" pitchFamily="34" charset="0"/>
              </a:rPr>
              <a:pPr algn="r" defTabSz="896323"/>
              <a:t>25</a:t>
            </a:fld>
            <a:endParaRPr lang="en-GB" sz="1200" dirty="0">
              <a:latin typeface="Calibri" pitchFamily="34" charset="0"/>
            </a:endParaRPr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741363"/>
            <a:ext cx="5927725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3" y="4688047"/>
            <a:ext cx="4938722" cy="4440561"/>
          </a:xfrm>
          <a:noFill/>
        </p:spPr>
        <p:txBody>
          <a:bodyPr wrap="square" lIns="89739" tIns="44874" rIns="89739" bIns="4487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815576" y="9374520"/>
            <a:ext cx="2918621" cy="4933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70" tIns="45285" rIns="90570" bIns="45285" anchor="b"/>
          <a:lstStyle/>
          <a:p>
            <a:pPr algn="r">
              <a:defRPr/>
            </a:pPr>
            <a:fld id="{06408D62-F654-4A97-AF0F-7A45C7BCC8A7}" type="slidenum">
              <a:rPr lang="de-DE" sz="1200">
                <a:latin typeface="+mn-lt"/>
              </a:rPr>
              <a:pPr algn="r">
                <a:defRPr/>
              </a:pPr>
              <a:t>33</a:t>
            </a:fld>
            <a:endParaRPr lang="de-DE" sz="1200" dirty="0">
              <a:latin typeface="+mn-lt"/>
            </a:endParaRPr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818716" y="9379251"/>
            <a:ext cx="2917050" cy="49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4" tIns="44872" rIns="89734" bIns="44872" anchor="b"/>
          <a:lstStyle/>
          <a:p>
            <a:pPr algn="r" defTabSz="896274"/>
            <a:fld id="{270C2CE7-C775-493B-A9A8-ED2DC44FDED4}" type="slidenum">
              <a:rPr lang="en-GB" sz="1200">
                <a:latin typeface="Calibri" pitchFamily="34" charset="0"/>
              </a:rPr>
              <a:pPr algn="r" defTabSz="896274"/>
              <a:t>33</a:t>
            </a:fld>
            <a:endParaRPr lang="en-GB" sz="1200" dirty="0">
              <a:latin typeface="Calibri" pitchFamily="34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741363"/>
            <a:ext cx="5927725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3" y="4688048"/>
            <a:ext cx="4938722" cy="4440561"/>
          </a:xfrm>
          <a:noFill/>
        </p:spPr>
        <p:txBody>
          <a:bodyPr wrap="square" lIns="89734" tIns="44872" rIns="89734" bIns="4487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E5BA5-0A0E-44BC-B311-FE06624AA9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1C664-568E-4328-86D5-B486CC9DE5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6DA9E-7EF4-415B-8716-5718975892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08000"/>
            <a:ext cx="7772400" cy="952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651000"/>
            <a:ext cx="7772400" cy="3429000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51716-881F-4094-896F-990F252FF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28865"/>
            <a:ext cx="8229600" cy="48762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6DA089-EE28-4582-9FDE-C52AC4C90596}" type="datetimeFigureOut">
              <a:rPr lang="ru-RU"/>
              <a:pPr>
                <a:defRPr/>
              </a:pPr>
              <a:t>15.04.2016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EC63A5-EE58-4448-B2E2-1885195498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470A-13CE-4D97-A443-5CE136B947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0D3DB-D4F2-4FDE-86AB-BB5802E179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32063-6D17-4D36-93AF-2C9DFB5574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7DCAC-17C6-4B2A-888B-FA19D458A8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5B951-4215-4F57-B395-E3E5D1EFD1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8D489-92F9-4787-A9CD-2AD493B524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3EA07-C96C-41B3-9653-DC7A9529A0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A8741-932C-4C5A-835B-9C4972C7A1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CFC339-C658-49E0-8FF9-6779DDA1AC2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tags" Target="../tags/tag3.xml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0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9.jpeg"/><Relationship Id="rId5" Type="http://schemas.openxmlformats.org/officeDocument/2006/relationships/diagramData" Target="../diagrams/data2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2.xml"/><Relationship Id="rId9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1547803"/>
            <a:ext cx="9144000" cy="212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Отчет об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исполнении бюджета города Ставрополя </a:t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за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20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5 год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5" descr="ger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5" y="178576"/>
            <a:ext cx="1881601" cy="147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290" y="4167197"/>
            <a:ext cx="6221288" cy="8255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Комитет финансов и бюджета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администрации города Ставрополя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880" y="5137753"/>
            <a:ext cx="1888979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12 апреля 2016 г.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1" name="Rectangle 9"/>
          <p:cNvSpPr>
            <a:spLocks noGrp="1" noChangeArrowheads="1"/>
          </p:cNvSpPr>
          <p:nvPr>
            <p:ph type="title"/>
          </p:nvPr>
        </p:nvSpPr>
        <p:spPr>
          <a:xfrm>
            <a:off x="1071538" y="0"/>
            <a:ext cx="7272808" cy="840093"/>
          </a:xfrm>
        </p:spPr>
        <p:txBody>
          <a:bodyPr>
            <a:noAutofit/>
          </a:bodyPr>
          <a:lstStyle/>
          <a:p>
            <a:r>
              <a:rPr lang="ru-RU" sz="2400" kern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Доходные источники, по которым плановые назначения за 2015 год не выполнены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721798" y="1071550"/>
            <a:ext cx="30973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ln w="11430"/>
                <a:solidFill>
                  <a:srgbClr val="004AD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17</a:t>
            </a:r>
            <a:r>
              <a:rPr lang="en-US" sz="2000" b="1" i="1" dirty="0" smtClean="0">
                <a:ln w="11430"/>
                <a:solidFill>
                  <a:srgbClr val="004AD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n w="11430"/>
                <a:solidFill>
                  <a:srgbClr val="004AD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недовыполнен</a:t>
            </a:r>
            <a:endParaRPr lang="ru-RU" sz="2000" b="1" i="1" dirty="0">
              <a:ln w="11430"/>
              <a:solidFill>
                <a:srgbClr val="004AD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323528" y="1537353"/>
            <a:ext cx="785818" cy="3988622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715272" y="1012019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% к плану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8267542" y="0"/>
            <a:ext cx="8764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Слайд 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9</a:t>
            </a:r>
            <a:endParaRPr lang="ru-RU" sz="16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8028384" y="757267"/>
            <a:ext cx="10559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млн.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руб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.,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860032" y="937287"/>
            <a:ext cx="2160240" cy="600067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0072" y="105730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- 186,1</a:t>
            </a:r>
            <a:endParaRPr lang="ru-RU" sz="2400" b="1" dirty="0"/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755576" y="1537353"/>
          <a:ext cx="763284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8316416" y="1597357"/>
          <a:ext cx="792088" cy="3768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</a:tblGrid>
              <a:tr h="314034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0000"/>
                          </a:solidFill>
                        </a:rPr>
                        <a:t>95,5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noFill/>
                  </a:tcPr>
                </a:tc>
              </a:tr>
              <a:tr h="314034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0000"/>
                          </a:solidFill>
                        </a:rPr>
                        <a:t>88,2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noFill/>
                  </a:tcPr>
                </a:tc>
              </a:tr>
              <a:tr h="314034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0000"/>
                          </a:solidFill>
                        </a:rPr>
                        <a:t>72,8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noFill/>
                  </a:tcPr>
                </a:tc>
              </a:tr>
              <a:tr h="314034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0000"/>
                          </a:solidFill>
                        </a:rPr>
                        <a:t>9,1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noFill/>
                  </a:tcPr>
                </a:tc>
              </a:tr>
              <a:tr h="314034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0000"/>
                          </a:solidFill>
                        </a:rPr>
                        <a:t>75,8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noFill/>
                  </a:tcPr>
                </a:tc>
              </a:tr>
              <a:tr h="314034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0000"/>
                          </a:solidFill>
                        </a:rPr>
                        <a:t>99,2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noFill/>
                  </a:tcPr>
                </a:tc>
              </a:tr>
              <a:tr h="314034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0000"/>
                          </a:solidFill>
                        </a:rPr>
                        <a:t>97,6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noFill/>
                  </a:tcPr>
                </a:tc>
              </a:tr>
              <a:tr h="314034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0000"/>
                          </a:solidFill>
                        </a:rPr>
                        <a:t>70,7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noFill/>
                  </a:tcPr>
                </a:tc>
              </a:tr>
              <a:tr h="314034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0000"/>
                          </a:solidFill>
                        </a:rPr>
                        <a:t>91,5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noFill/>
                  </a:tcPr>
                </a:tc>
              </a:tr>
              <a:tr h="314034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0000"/>
                          </a:solidFill>
                        </a:rPr>
                        <a:t>98,3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noFill/>
                  </a:tcPr>
                </a:tc>
              </a:tr>
              <a:tr h="314034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0000"/>
                          </a:solidFill>
                        </a:rPr>
                        <a:t>90,5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noFill/>
                  </a:tcPr>
                </a:tc>
              </a:tr>
              <a:tr h="314034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0000"/>
                          </a:solidFill>
                        </a:rPr>
                        <a:t>76,2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683568" y="0"/>
            <a:ext cx="7776864" cy="5172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недоимки в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города Ставрополя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44" name="Text Box 2"/>
          <p:cNvSpPr txBox="1">
            <a:spLocks noChangeArrowheads="1"/>
          </p:cNvSpPr>
          <p:nvPr/>
        </p:nvSpPr>
        <p:spPr bwMode="auto">
          <a:xfrm>
            <a:off x="8001000" y="0"/>
            <a:ext cx="1143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Слайд 10  </a:t>
            </a:r>
            <a:endParaRPr lang="ru-RU" sz="16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4957733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01.01.2015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306,3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4957733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01.01.2016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470,5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467544" y="937287"/>
          <a:ext cx="101531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051720" y="3937620"/>
            <a:ext cx="12241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</a:rPr>
              <a:t>158,1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740352" y="757267"/>
            <a:ext cx="1143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млн. руб.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051720" y="2977514"/>
            <a:ext cx="11521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</a:rPr>
              <a:t>148,2</a:t>
            </a:r>
            <a:endParaRPr lang="ru-RU" sz="2200" b="1" dirty="0">
              <a:latin typeface="Times New Roman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148064" y="3697593"/>
            <a:ext cx="10801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</a:rPr>
              <a:t>232,5</a:t>
            </a:r>
            <a:endParaRPr lang="ru-RU" sz="2200" b="1" dirty="0">
              <a:latin typeface="Times New Roman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5076056" y="2257434"/>
            <a:ext cx="12241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</a:rPr>
              <a:t>238,1</a:t>
            </a:r>
            <a:endParaRPr lang="ru-RU" sz="2200" b="1" dirty="0">
              <a:latin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20425263">
            <a:off x="3399657" y="2557012"/>
            <a:ext cx="1380462" cy="45608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89,9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20425263">
            <a:off x="3505558" y="3588051"/>
            <a:ext cx="1458717" cy="45608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74,4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Штриховая стрелка вправо 12"/>
          <p:cNvSpPr/>
          <p:nvPr/>
        </p:nvSpPr>
        <p:spPr>
          <a:xfrm rot="20550030">
            <a:off x="2728542" y="1025214"/>
            <a:ext cx="2296135" cy="852963"/>
          </a:xfrm>
          <a:prstGeom prst="stripedRightArrow">
            <a:avLst/>
          </a:prstGeom>
          <a:solidFill>
            <a:srgbClr val="FFFF0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164,2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или 53,6%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 descr="j043980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087726">
            <a:off x="4518797" y="3158928"/>
            <a:ext cx="665539" cy="53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8180211" y="0"/>
            <a:ext cx="9637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Слайд 11</a:t>
            </a:r>
            <a:endParaRPr lang="ru-RU" sz="16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2" name="Oval 206"/>
          <p:cNvSpPr>
            <a:spLocks noChangeArrowheads="1"/>
          </p:cNvSpPr>
          <p:nvPr/>
        </p:nvSpPr>
        <p:spPr bwMode="auto">
          <a:xfrm>
            <a:off x="3851920" y="3793604"/>
            <a:ext cx="1584176" cy="5400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 заседания</a:t>
            </a:r>
          </a:p>
        </p:txBody>
      </p:sp>
      <p:sp>
        <p:nvSpPr>
          <p:cNvPr id="25" name="Oval 206"/>
          <p:cNvSpPr>
            <a:spLocks noChangeArrowheads="1"/>
          </p:cNvSpPr>
          <p:nvPr/>
        </p:nvSpPr>
        <p:spPr bwMode="auto">
          <a:xfrm>
            <a:off x="2051720" y="3793604"/>
            <a:ext cx="1584176" cy="5400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dirty="0" smtClean="0">
              <a:latin typeface="Arial Black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67 заседаний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Arial Black" pitchFamily="34" charset="0"/>
            </a:endParaRPr>
          </a:p>
        </p:txBody>
      </p:sp>
      <p:sp>
        <p:nvSpPr>
          <p:cNvPr id="26" name="Oval 206"/>
          <p:cNvSpPr>
            <a:spLocks noChangeArrowheads="1"/>
          </p:cNvSpPr>
          <p:nvPr/>
        </p:nvSpPr>
        <p:spPr bwMode="auto">
          <a:xfrm>
            <a:off x="5724128" y="3793604"/>
            <a:ext cx="1584176" cy="5400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 заседаний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11"/>
          <p:cNvSpPr txBox="1">
            <a:spLocks noChangeArrowheads="1"/>
          </p:cNvSpPr>
          <p:nvPr/>
        </p:nvSpPr>
        <p:spPr bwMode="auto">
          <a:xfrm>
            <a:off x="3707904" y="4369669"/>
            <a:ext cx="197971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i="1" dirty="0" smtClean="0">
                <a:latin typeface="Times New Roman" pitchFamily="18" charset="0"/>
              </a:rPr>
              <a:t>ведомственных балансовых комиссий по оптимизации деятельности </a:t>
            </a:r>
            <a:r>
              <a:rPr lang="ru-RU" sz="1400" b="1" i="1" dirty="0" err="1" smtClean="0">
                <a:latin typeface="Times New Roman" pitchFamily="18" charset="0"/>
              </a:rPr>
              <a:t>МУПов</a:t>
            </a:r>
            <a:r>
              <a:rPr lang="ru-RU" sz="1400" b="1" i="1" dirty="0" smtClean="0">
                <a:latin typeface="Times New Roman" pitchFamily="18" charset="0"/>
              </a:rPr>
              <a:t> города Ставрополя</a:t>
            </a:r>
            <a:endParaRPr lang="ru-RU" sz="1500" b="1" i="1" dirty="0">
              <a:latin typeface="Times New Roman" pitchFamily="18" charset="0"/>
            </a:endParaRPr>
          </a:p>
        </p:txBody>
      </p:sp>
      <p:sp>
        <p:nvSpPr>
          <p:cNvPr id="30" name="Text Box 211"/>
          <p:cNvSpPr txBox="1">
            <a:spLocks noChangeArrowheads="1"/>
          </p:cNvSpPr>
          <p:nvPr/>
        </p:nvSpPr>
        <p:spPr bwMode="auto">
          <a:xfrm>
            <a:off x="5436096" y="4369669"/>
            <a:ext cx="201622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i="1" dirty="0" smtClean="0">
                <a:latin typeface="Times New Roman" pitchFamily="18" charset="0"/>
              </a:rPr>
              <a:t>городской межведомственной комиссии по легализации заработной платы </a:t>
            </a:r>
            <a:endParaRPr lang="ru-RU" sz="1400" b="1" i="1" dirty="0">
              <a:latin typeface="Times New Roman" pitchFamily="18" charset="0"/>
            </a:endParaRPr>
          </a:p>
        </p:txBody>
      </p:sp>
      <p:pic>
        <p:nvPicPr>
          <p:cNvPr id="35" name="Рисунок 34" descr="j043980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805272" y="2920372"/>
            <a:ext cx="13498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j043980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70123" flipV="1">
            <a:off x="2491986" y="2805244"/>
            <a:ext cx="1196945" cy="101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206"/>
          <p:cNvSpPr>
            <a:spLocks noChangeArrowheads="1"/>
          </p:cNvSpPr>
          <p:nvPr/>
        </p:nvSpPr>
        <p:spPr bwMode="auto">
          <a:xfrm>
            <a:off x="179512" y="3793604"/>
            <a:ext cx="1656184" cy="54006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105 заседаний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11"/>
          <p:cNvSpPr txBox="1">
            <a:spLocks noChangeArrowheads="1"/>
          </p:cNvSpPr>
          <p:nvPr/>
        </p:nvSpPr>
        <p:spPr bwMode="auto">
          <a:xfrm>
            <a:off x="0" y="4369669"/>
            <a:ext cx="2016224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i="1" dirty="0" smtClean="0">
                <a:latin typeface="Times New Roman" pitchFamily="18" charset="0"/>
              </a:rPr>
              <a:t>комиссий по снижению недоимки в администрациях районов города Ставрополя</a:t>
            </a:r>
          </a:p>
          <a:p>
            <a:pPr algn="ctr">
              <a:spcBef>
                <a:spcPct val="50000"/>
              </a:spcBef>
              <a:defRPr/>
            </a:pPr>
            <a:endParaRPr lang="ru-RU" sz="1600" b="1" i="1" dirty="0">
              <a:latin typeface="Times New Roman" pitchFamily="18" charset="0"/>
            </a:endParaRPr>
          </a:p>
        </p:txBody>
      </p:sp>
      <p:sp>
        <p:nvSpPr>
          <p:cNvPr id="24" name="Text Box 211"/>
          <p:cNvSpPr txBox="1">
            <a:spLocks noChangeArrowheads="1"/>
          </p:cNvSpPr>
          <p:nvPr/>
        </p:nvSpPr>
        <p:spPr bwMode="auto">
          <a:xfrm>
            <a:off x="1907704" y="4369669"/>
            <a:ext cx="187220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i="1" dirty="0" smtClean="0">
                <a:latin typeface="Times New Roman" pitchFamily="18" charset="0"/>
              </a:rPr>
              <a:t>городской комиссии по контролю за поступлением арендной платы             за землю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95536" y="1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работы администрации города Ставрополя по снижению задолженности по платежам в бюджет                     города Ставрополя в 2015 году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198"/>
          <p:cNvSpPr>
            <a:spLocks noChangeArrowheads="1"/>
          </p:cNvSpPr>
          <p:nvPr/>
        </p:nvSpPr>
        <p:spPr bwMode="auto">
          <a:xfrm>
            <a:off x="2483768" y="1849389"/>
            <a:ext cx="4536504" cy="1584176"/>
          </a:xfrm>
          <a:prstGeom prst="sun">
            <a:avLst>
              <a:gd name="adj" fmla="val 30431"/>
            </a:avLst>
          </a:prstGeom>
          <a:solidFill>
            <a:srgbClr val="FFFF00"/>
          </a:solidFill>
          <a:ln w="127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143,5</a:t>
            </a:r>
            <a:endParaRPr lang="ru-RU" sz="20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млн. руб</a:t>
            </a:r>
            <a:r>
              <a:rPr lang="ru-RU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Text Box 210"/>
          <p:cNvSpPr txBox="1">
            <a:spLocks noChangeArrowheads="1"/>
          </p:cNvSpPr>
          <p:nvPr/>
        </p:nvSpPr>
        <p:spPr bwMode="auto">
          <a:xfrm>
            <a:off x="1187624" y="1129308"/>
            <a:ext cx="7344816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Погашена задолженность по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налоговым и неналоговым платежам 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бюджет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города в сумме: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06"/>
          <p:cNvSpPr>
            <a:spLocks noChangeArrowheads="1"/>
          </p:cNvSpPr>
          <p:nvPr/>
        </p:nvSpPr>
        <p:spPr bwMode="auto">
          <a:xfrm>
            <a:off x="7452320" y="3793605"/>
            <a:ext cx="1548680" cy="50405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заседания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11"/>
          <p:cNvSpPr txBox="1">
            <a:spLocks noChangeArrowheads="1"/>
          </p:cNvSpPr>
          <p:nvPr/>
        </p:nvSpPr>
        <p:spPr bwMode="auto">
          <a:xfrm>
            <a:off x="7236296" y="4357668"/>
            <a:ext cx="19077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i="1" dirty="0" smtClean="0">
                <a:latin typeface="Times New Roman" pitchFamily="18" charset="0"/>
              </a:rPr>
              <a:t>консультативного совета по налоговой и бюджетной политике</a:t>
            </a:r>
            <a:endParaRPr lang="ru-RU" sz="1400" b="1" i="1" dirty="0">
              <a:latin typeface="Times New Roman" pitchFamily="18" charset="0"/>
            </a:endParaRPr>
          </a:p>
        </p:txBody>
      </p:sp>
      <p:pic>
        <p:nvPicPr>
          <p:cNvPr id="43" name="Рисунок 42" descr="j043980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539697">
            <a:off x="6091321" y="2360969"/>
            <a:ext cx="2801310" cy="125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j043980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545998" flipV="1">
            <a:off x="503589" y="2262965"/>
            <a:ext cx="3037686" cy="132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3528" y="1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Крупнейшие должники по арендной плате за земельные участки, государственная собственность на которые не разграничена, по состоянию на 01.04.2016 года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164951" y="0"/>
            <a:ext cx="9790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6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Слайд 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12</a:t>
            </a:r>
            <a:endParaRPr lang="ru-RU" sz="16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841276"/>
            <a:ext cx="77768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1. ООО «СТАВНЕФТЬ»;    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2. ЯЦУНОВ СЕРГЕЙ ПРОКОФИЕВИЧ                                                                 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3. ПО «СТАВРОПОЛЬСКИЕ ПАРКИ КУЛЬТУРЫ И ОТДЫХА»;                       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4. ООО «ГИПЕРСТРОЙ»;                                                                         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5. ЖСК «ВОСТОК-7»;                                                                           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6. ООО «ВЕРШИНА»;                                                                            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7. ИП КУРАСОВА ЗУХРА БАЙМУРЗОВНА;                                                          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8. ООО «НАРТЕКС»;                                                                              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9. ИП НАРЫЖНАЯ ТАМАРА НИКОЛАЕВНА;                                       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10. ООО ЛТД «ГЛАГА-ГРАНТ»;                                                              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11. ИП МАЛИНСКАЯ ИРИНА АЛЕКСАНДРОВНА;                                 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12. ООО «НЕДВИЖИМОСТЬ ДМ»;                                                           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13. ЗАО «СТАВРОХИМ»;                                                                  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14. ООО «ЮГТРАССТРОЙ»;                                           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15.  ООО «ТОНУС»;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16. ООО «СТАТУС АВТО АВТОСЕРВИСНАЯ КОМПАНИЯ»; 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17. ООО «ТОРГЦЕНТР»;                                                                                                                                                        18. ИП БОМБАТГЕРИЕВА ТОИТА ЭСКЕРБИЕВНА;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19. ИП ПАПАИЛИДИ РОМАН ВЛАДИМИРОВИЧ;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20. РУДЕНКО ЕЛЕНА ВАСИЛЬЕВНА.</a:t>
            </a:r>
          </a:p>
          <a:p>
            <a:endParaRPr lang="ru-RU" sz="15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97638"/>
            <a:ext cx="8208912" cy="780087"/>
          </a:xfrm>
        </p:spPr>
        <p:txBody>
          <a:bodyPr/>
          <a:lstStyle/>
          <a:p>
            <a:r>
              <a:rPr lang="ru-RU" sz="2400" kern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Меры по обеспечению выполнения </a:t>
            </a:r>
            <a:br>
              <a:rPr lang="ru-RU" sz="2400" kern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kern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плановых назначений по расходам</a:t>
            </a:r>
            <a:br>
              <a:rPr lang="ru-RU" sz="2400" kern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kern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7812360" y="0"/>
            <a:ext cx="11773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Слайд 13</a:t>
            </a:r>
            <a:endParaRPr lang="ru-RU" sz="16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1131442"/>
          <a:ext cx="9144000" cy="4587330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9144000"/>
              </a:tblGrid>
              <a:tr h="8062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rgbClr val="800000"/>
                          </a:solidFill>
                        </a:rPr>
                        <a:t>1. Безусловный </a:t>
                      </a:r>
                      <a:r>
                        <a:rPr lang="ru-RU" sz="1700" dirty="0">
                          <a:solidFill>
                            <a:srgbClr val="800000"/>
                          </a:solidFill>
                        </a:rPr>
                        <a:t>контроль за сроками размещения муниципального заказа</a:t>
                      </a:r>
                      <a:endParaRPr lang="ru-RU" sz="1700" dirty="0">
                        <a:solidFill>
                          <a:srgbClr val="8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solidFill>
                      <a:schemeClr val="accent1"/>
                    </a:solidFill>
                  </a:tcPr>
                </a:tc>
              </a:tr>
              <a:tr h="1687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rgbClr val="800000"/>
                          </a:solidFill>
                        </a:rPr>
                        <a:t>2. Мониторинг  </a:t>
                      </a:r>
                      <a:r>
                        <a:rPr lang="ru-RU" sz="1700" dirty="0">
                          <a:solidFill>
                            <a:srgbClr val="800000"/>
                          </a:solidFill>
                        </a:rPr>
                        <a:t>экономии бюджетных ассигнований, </a:t>
                      </a:r>
                      <a:r>
                        <a:rPr lang="ru-RU" sz="1700" kern="1200" dirty="0" smtClean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сложившейся по итогам определения конкурентными способами поставщиков (подрядчиков, исполнителей) для обеспечения муниципальных нужд, </a:t>
                      </a:r>
                      <a:r>
                        <a:rPr lang="ru-RU" sz="1700" kern="1200" dirty="0">
                          <a:solidFill>
                            <a:srgbClr val="800000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700" dirty="0">
                          <a:solidFill>
                            <a:srgbClr val="800000"/>
                          </a:solidFill>
                        </a:rPr>
                        <a:t>целях своевременного перераспределения сумм экономии на приоритетные направления расходов</a:t>
                      </a:r>
                      <a:endParaRPr lang="ru-RU" sz="1700" dirty="0">
                        <a:solidFill>
                          <a:srgbClr val="8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solidFill>
                      <a:srgbClr val="FFCCFF"/>
                    </a:solidFill>
                  </a:tcPr>
                </a:tc>
              </a:tr>
              <a:tr h="7961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rgbClr val="800000"/>
                          </a:solidFill>
                        </a:rPr>
                        <a:t>3.</a:t>
                      </a:r>
                      <a:r>
                        <a:rPr lang="ru-RU" sz="1700" baseline="0" dirty="0" smtClean="0">
                          <a:solidFill>
                            <a:srgbClr val="800000"/>
                          </a:solidFill>
                        </a:rPr>
                        <a:t> </a:t>
                      </a:r>
                      <a:r>
                        <a:rPr lang="ru-RU" sz="1700" dirty="0" smtClean="0">
                          <a:solidFill>
                            <a:srgbClr val="800000"/>
                          </a:solidFill>
                        </a:rPr>
                        <a:t>Анализ </a:t>
                      </a:r>
                      <a:r>
                        <a:rPr lang="ru-RU" sz="1700" dirty="0">
                          <a:solidFill>
                            <a:srgbClr val="800000"/>
                          </a:solidFill>
                        </a:rPr>
                        <a:t>динамики кредиторской и дебиторской задолженности</a:t>
                      </a:r>
                      <a:endParaRPr lang="ru-RU" sz="1700" dirty="0">
                        <a:solidFill>
                          <a:srgbClr val="8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solidFill>
                      <a:srgbClr val="CCFFCC"/>
                    </a:solidFill>
                  </a:tcPr>
                </a:tc>
              </a:tr>
              <a:tr h="12969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rgbClr val="800000"/>
                          </a:solidFill>
                        </a:rPr>
                        <a:t>4. Контроль </a:t>
                      </a:r>
                      <a:r>
                        <a:rPr lang="ru-RU" sz="1700" dirty="0">
                          <a:solidFill>
                            <a:srgbClr val="800000"/>
                          </a:solidFill>
                        </a:rPr>
                        <a:t>за своевременной выплатой заработной платы работникам бюджетных учреждений, оплатой коммунальных услуг в объемах, соответствующих потреблению, выплатой средств  на исполнение публичных нормативных обязательств в полном объеме</a:t>
                      </a:r>
                      <a:endParaRPr lang="ru-RU" sz="1700" dirty="0">
                        <a:solidFill>
                          <a:srgbClr val="8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162642" y="0"/>
            <a:ext cx="9790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sz="1600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1600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344489" y="1250145"/>
          <a:ext cx="8599487" cy="4507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0" y="553244"/>
            <a:ext cx="9144000" cy="69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 dirty="0">
              <a:solidFill>
                <a:schemeClr val="accent6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accent6"/>
                </a:solidFill>
                <a:latin typeface="Calibri" pitchFamily="34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недовыполненных расходов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разрезе источников финансирования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solidFill>
                <a:schemeClr val="accent6"/>
              </a:solidFill>
              <a:latin typeface="Calibri" pitchFamily="34" charset="0"/>
            </a:endParaRPr>
          </a:p>
          <a:p>
            <a:r>
              <a:rPr lang="ru-RU" sz="2800" b="1" dirty="0" smtClean="0">
                <a:solidFill>
                  <a:schemeClr val="accent6"/>
                </a:solidFill>
                <a:latin typeface="Calibri" pitchFamily="34" charset="0"/>
              </a:rPr>
              <a:t>           </a:t>
            </a: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</a:rPr>
              <a:t>Бюджет </a:t>
            </a:r>
            <a:r>
              <a:rPr lang="ru-RU" sz="2800" b="1" dirty="0">
                <a:solidFill>
                  <a:srgbClr val="0070C0"/>
                </a:solidFill>
                <a:latin typeface="Calibri" pitchFamily="34" charset="0"/>
              </a:rPr>
              <a:t>города Ставрополя по расходам </a:t>
            </a:r>
          </a:p>
          <a:p>
            <a:r>
              <a:rPr lang="ru-RU" sz="2800" b="1" dirty="0">
                <a:solidFill>
                  <a:srgbClr val="0070C0"/>
                </a:solidFill>
                <a:latin typeface="Calibri" pitchFamily="34" charset="0"/>
              </a:rPr>
              <a:t>               исполнен в сумме </a:t>
            </a: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</a:rPr>
              <a:t>8 853,4 или 95,4</a:t>
            </a: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Calibri" pitchFamily="34" charset="0"/>
              </a:rPr>
              <a:t>% </a:t>
            </a:r>
            <a:endParaRPr lang="ru-RU" sz="2800" b="1" dirty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endParaRPr lang="ru-RU" sz="2800" b="1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915816" y="1921396"/>
            <a:ext cx="3744416" cy="120013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rgbClr val="000099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недофинансированы</a:t>
            </a:r>
          </a:p>
          <a:p>
            <a:pPr algn="ctr"/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 сумме </a:t>
            </a:r>
            <a:r>
              <a:rPr lang="ru-RU" sz="2400" b="1" dirty="0" smtClean="0">
                <a:ln w="1905"/>
                <a:solidFill>
                  <a:srgbClr val="0066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425,8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187450" y="0"/>
            <a:ext cx="8101013" cy="111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 dirty="0">
              <a:solidFill>
                <a:schemeClr val="bg2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164950" y="0"/>
            <a:ext cx="9790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sz="1600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1600" i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TextBox 14"/>
          <p:cNvSpPr txBox="1">
            <a:spLocks noChangeArrowheads="1"/>
          </p:cNvSpPr>
          <p:nvPr/>
        </p:nvSpPr>
        <p:spPr bwMode="auto">
          <a:xfrm>
            <a:off x="7918450" y="817273"/>
            <a:ext cx="12252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тыс. руб.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1"/>
            <a:ext cx="9144000" cy="41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Финансирование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1520" y="397227"/>
          <a:ext cx="8604446" cy="524083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56334"/>
                <a:gridCol w="6152378"/>
                <a:gridCol w="1202328"/>
                <a:gridCol w="993406"/>
              </a:tblGrid>
              <a:tr h="313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7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7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700" b="1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43" marR="1343" marT="1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</a:t>
                      </a:r>
                      <a:r>
                        <a:rPr lang="ru-RU" sz="7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43" marR="1343" marT="1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2015 год (млн. рублей)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43" marR="1343" marT="1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7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Исполнение годовых назначений, %</a:t>
                      </a:r>
                    </a:p>
                  </a:txBody>
                  <a:tcPr marL="1343" marR="1343" marT="1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2264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343" marR="1343" marT="1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в городе Ставрополе на 2014 - 2018 годы»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423,8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</a:tr>
              <a:tr h="30299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343" marR="1343" marT="1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 садоводческих, огороднических и дачных некоммерческих объединений граждан, расположенных на территории города Ставрополя, на 2014 - 2018 годы»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</a:tr>
              <a:tr h="18503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343" marR="1343" marT="1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 города Ставрополя на 2014 - 2018 годы»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890,1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</a:tr>
              <a:tr h="29206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343" marR="1343" marT="1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жилищно-коммунального хозяйства, транспортной системы на территории города Ставрополя, благоустройство и санитарная очистка территории города Ставрополя на 2014 - 2018 годы»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368,8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75,6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1850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343" marR="1343" marT="1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градостроительства на территории города Ставрополя на 2014 - 2018 годы»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77,2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26122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343" marR="1343" marT="1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жильем населения города Ставрополя на 2014 - 2018 годы»  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66,8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  <a:tr h="21374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8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lang="ru-RU" sz="800" b="1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343" marR="1343" marT="1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«Культура города Ставрополя на 2014 - 2018 годы»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294,0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43" marR="1343" marT="1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 в городе Ставрополе на 2014 - 2018 годы»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239,1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43" marR="1343" marT="1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«Молодежь города Ставрополя на 2014 - 2018 годы»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</a:tr>
              <a:tr h="3004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43" marR="1343" marT="1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Управление муниципальными финансами и муниципальным долгом города Ставрополя на 2014 - 2018 годы»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</a:tr>
              <a:tr h="3596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43" marR="1343" marT="1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Управление и распоряжение имуществом, находящимся в муниципальной собственности города Ставрополя, в том числе земельными ресурсами, на 2014 - 2018 годы»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94,5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</a:tr>
              <a:tr h="2031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43" marR="1343" marT="1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Экономическое развитие города Ставрополя на 2014 - 2018 годы»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</a:tr>
              <a:tr h="278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43" marR="1343" marT="1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муниципальной службы и противодействие коррупции в городе Ставрополе на 2014 - 2018 годы»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43" marR="1343" marT="1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информационного общества и снижение административных барьеров в городе Ставрополе на 2014 - 2018 годы»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</a:tr>
              <a:tr h="287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43" marR="1343" marT="1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безопасности, общественного порядка и профилактика правонарушений в городе Ставрополе на 2014 - 2018 годы»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</a:tr>
              <a:tr h="420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43" marR="1343" marT="1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гражданской обороны, пожарной безопасности, безопасности людей на водных объектах, организация деятельности аварийно-спасательных служб, защита населения и территории города Ставрополя от чрезвычайных ситуаций на 2014 - 2018 годы»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90,5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43" marR="1343" marT="1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Энергосбережение и повышение энергетической эффективности в городе Ставрополе на 2014 - 2018 годы»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43" marR="1343" marT="1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казачества в городе Ставрополе на 2014 - 2018 годы»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9AD"/>
                    </a:solidFill>
                  </a:tcPr>
                </a:tc>
              </a:tr>
              <a:tr h="191823">
                <a:tc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800" b="1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</a:t>
                      </a:r>
                      <a:r>
                        <a:rPr lang="ru-RU" sz="800" b="1" u="none" strike="noStrike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</a:txBody>
                  <a:tcPr marL="1343" marR="1343" marT="11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43" marR="1343" marT="1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540,5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95,2</a:t>
                      </a:r>
                    </a:p>
                  </a:txBody>
                  <a:tcPr marL="7620" marR="762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>
          <a:xfrm>
            <a:off x="0" y="17857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Финансирование адресной инвестиционной программы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8072463" y="0"/>
            <a:ext cx="11773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accent6"/>
                </a:solidFill>
                <a:latin typeface="Times New Roman" pitchFamily="18" charset="0"/>
              </a:rPr>
              <a:t>Слайд </a:t>
            </a:r>
            <a:r>
              <a:rPr lang="en-US" sz="1600" i="1" dirty="0" smtClean="0">
                <a:solidFill>
                  <a:schemeClr val="accent6"/>
                </a:solidFill>
                <a:latin typeface="Times New Roman" pitchFamily="18" charset="0"/>
              </a:rPr>
              <a:t>1</a:t>
            </a:r>
            <a:r>
              <a:rPr lang="ru-RU" sz="1600" i="1" dirty="0" smtClean="0">
                <a:solidFill>
                  <a:schemeClr val="accent6"/>
                </a:solidFill>
                <a:latin typeface="Times New Roman" pitchFamily="18" charset="0"/>
              </a:rPr>
              <a:t>6</a:t>
            </a:r>
            <a:endParaRPr lang="ru-RU" sz="1600" i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619672" y="1428720"/>
          <a:ext cx="785818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2976" y="1131082"/>
            <a:ext cx="681988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214,2 </a:t>
            </a:r>
            <a:r>
              <a:rPr lang="ru-RU" dirty="0" smtClean="0">
                <a:solidFill>
                  <a:srgbClr val="0070C0"/>
                </a:solidFill>
              </a:rPr>
              <a:t>– общий годовой объем финансирования адресной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инвестиционной программы;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167,1 </a:t>
            </a:r>
            <a:r>
              <a:rPr lang="ru-RU" dirty="0" smtClean="0">
                <a:solidFill>
                  <a:srgbClr val="0070C0"/>
                </a:solidFill>
              </a:rPr>
              <a:t>– исполнение адресной инвестиционной программы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за 2015 год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7596337" y="757267"/>
            <a:ext cx="13316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млн.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руб.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" y="0"/>
            <a:ext cx="8748713" cy="69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Финансирование приоритетных 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национальных проектов за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0" y="936625"/>
            <a:ext cx="9144000" cy="4778375"/>
            <a:chOff x="-2" y="300"/>
            <a:chExt cx="9738" cy="6488"/>
          </a:xfrm>
        </p:grpSpPr>
        <p:sp>
          <p:nvSpPr>
            <p:cNvPr id="20495" name="AutoShape 6"/>
            <p:cNvSpPr>
              <a:spLocks noChangeAspect="1" noChangeArrowheads="1"/>
            </p:cNvSpPr>
            <p:nvPr/>
          </p:nvSpPr>
          <p:spPr bwMode="auto">
            <a:xfrm>
              <a:off x="-2" y="300"/>
              <a:ext cx="9738" cy="6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6" name="Freeform 8"/>
            <p:cNvSpPr>
              <a:spLocks noEditPoints="1"/>
            </p:cNvSpPr>
            <p:nvPr/>
          </p:nvSpPr>
          <p:spPr bwMode="auto">
            <a:xfrm>
              <a:off x="2128" y="300"/>
              <a:ext cx="5402" cy="876"/>
            </a:xfrm>
            <a:custGeom>
              <a:avLst/>
              <a:gdLst>
                <a:gd name="T0" fmla="*/ 0 w 3063"/>
                <a:gd name="T1" fmla="*/ 0 h 679"/>
                <a:gd name="T2" fmla="*/ 20562 w 3063"/>
                <a:gd name="T3" fmla="*/ 0 h 679"/>
                <a:gd name="T4" fmla="*/ 20562 w 3063"/>
                <a:gd name="T5" fmla="*/ 1187 h 679"/>
                <a:gd name="T6" fmla="*/ 0 w 3063"/>
                <a:gd name="T7" fmla="*/ 1187 h 679"/>
                <a:gd name="T8" fmla="*/ 0 w 3063"/>
                <a:gd name="T9" fmla="*/ 0 h 679"/>
                <a:gd name="T10" fmla="*/ 60 w 3063"/>
                <a:gd name="T11" fmla="*/ 1178 h 679"/>
                <a:gd name="T12" fmla="*/ 28 w 3063"/>
                <a:gd name="T13" fmla="*/ 1170 h 679"/>
                <a:gd name="T14" fmla="*/ 20532 w 3063"/>
                <a:gd name="T15" fmla="*/ 1170 h 679"/>
                <a:gd name="T16" fmla="*/ 20504 w 3063"/>
                <a:gd name="T17" fmla="*/ 1178 h 679"/>
                <a:gd name="T18" fmla="*/ 20504 w 3063"/>
                <a:gd name="T19" fmla="*/ 8 h 679"/>
                <a:gd name="T20" fmla="*/ 20532 w 3063"/>
                <a:gd name="T21" fmla="*/ 17 h 679"/>
                <a:gd name="T22" fmla="*/ 28 w 3063"/>
                <a:gd name="T23" fmla="*/ 17 h 679"/>
                <a:gd name="T24" fmla="*/ 60 w 3063"/>
                <a:gd name="T25" fmla="*/ 8 h 679"/>
                <a:gd name="T26" fmla="*/ 60 w 3063"/>
                <a:gd name="T27" fmla="*/ 1178 h 6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63"/>
                <a:gd name="T43" fmla="*/ 0 h 679"/>
                <a:gd name="T44" fmla="*/ 3063 w 3063"/>
                <a:gd name="T45" fmla="*/ 679 h 67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63" h="679">
                  <a:moveTo>
                    <a:pt x="0" y="0"/>
                  </a:moveTo>
                  <a:lnTo>
                    <a:pt x="3063" y="0"/>
                  </a:lnTo>
                  <a:lnTo>
                    <a:pt x="3063" y="679"/>
                  </a:lnTo>
                  <a:lnTo>
                    <a:pt x="0" y="679"/>
                  </a:lnTo>
                  <a:lnTo>
                    <a:pt x="0" y="0"/>
                  </a:lnTo>
                  <a:close/>
                  <a:moveTo>
                    <a:pt x="9" y="674"/>
                  </a:moveTo>
                  <a:lnTo>
                    <a:pt x="4" y="669"/>
                  </a:lnTo>
                  <a:lnTo>
                    <a:pt x="3058" y="669"/>
                  </a:lnTo>
                  <a:lnTo>
                    <a:pt x="3054" y="674"/>
                  </a:lnTo>
                  <a:lnTo>
                    <a:pt x="3054" y="5"/>
                  </a:lnTo>
                  <a:lnTo>
                    <a:pt x="3058" y="10"/>
                  </a:lnTo>
                  <a:lnTo>
                    <a:pt x="4" y="10"/>
                  </a:lnTo>
                  <a:lnTo>
                    <a:pt x="9" y="5"/>
                  </a:lnTo>
                  <a:lnTo>
                    <a:pt x="9" y="6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Rectangle 10"/>
            <p:cNvSpPr>
              <a:spLocks noChangeArrowheads="1"/>
            </p:cNvSpPr>
            <p:nvPr/>
          </p:nvSpPr>
          <p:spPr bwMode="auto">
            <a:xfrm>
              <a:off x="3574" y="2482"/>
              <a:ext cx="2886" cy="902"/>
            </a:xfrm>
            <a:prstGeom prst="rect">
              <a:avLst/>
            </a:prstGeom>
            <a:gradFill rotWithShape="1">
              <a:gsLst>
                <a:gs pos="0">
                  <a:srgbClr val="FFC000"/>
                </a:gs>
                <a:gs pos="50000">
                  <a:srgbClr val="FFFFFF"/>
                </a:gs>
                <a:gs pos="100000">
                  <a:srgbClr val="FFC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26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+mn-cs"/>
                </a:rPr>
                <a:t>Краевой бюджет</a:t>
              </a:r>
            </a:p>
          </p:txBody>
        </p:sp>
        <p:sp>
          <p:nvSpPr>
            <p:cNvPr id="8212" name="Rectangle 17"/>
            <p:cNvSpPr>
              <a:spLocks noChangeArrowheads="1"/>
            </p:cNvSpPr>
            <p:nvPr/>
          </p:nvSpPr>
          <p:spPr bwMode="auto">
            <a:xfrm>
              <a:off x="6864" y="2402"/>
              <a:ext cx="2872" cy="862"/>
            </a:xfrm>
            <a:prstGeom prst="rect">
              <a:avLst/>
            </a:prstGeom>
            <a:gradFill rotWithShape="1">
              <a:gsLst>
                <a:gs pos="0">
                  <a:srgbClr val="FFC000"/>
                </a:gs>
                <a:gs pos="50000">
                  <a:srgbClr val="FFFFFF"/>
                </a:gs>
                <a:gs pos="100000">
                  <a:srgbClr val="FFC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+mn-cs"/>
                </a:rPr>
                <a:t>Местный бюджет</a:t>
              </a:r>
            </a:p>
          </p:txBody>
        </p:sp>
        <p:sp>
          <p:nvSpPr>
            <p:cNvPr id="20499" name="Rectangle 22"/>
            <p:cNvSpPr>
              <a:spLocks noChangeArrowheads="1"/>
            </p:cNvSpPr>
            <p:nvPr/>
          </p:nvSpPr>
          <p:spPr bwMode="auto">
            <a:xfrm>
              <a:off x="7666" y="5150"/>
              <a:ext cx="0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ru-RU"/>
            </a:p>
          </p:txBody>
        </p:sp>
        <p:sp>
          <p:nvSpPr>
            <p:cNvPr id="20500" name="Rectangle 23"/>
            <p:cNvSpPr>
              <a:spLocks noChangeArrowheads="1"/>
            </p:cNvSpPr>
            <p:nvPr/>
          </p:nvSpPr>
          <p:spPr bwMode="auto">
            <a:xfrm>
              <a:off x="1791" y="3309"/>
              <a:ext cx="5" cy="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">
                  <a:solidFill>
                    <a:srgbClr val="000000"/>
                  </a:solidFill>
                </a:rPr>
                <a:t>-</a:t>
              </a:r>
              <a:endParaRPr lang="ru-RU"/>
            </a:p>
          </p:txBody>
        </p:sp>
        <p:sp>
          <p:nvSpPr>
            <p:cNvPr id="20501" name="Freeform 24"/>
            <p:cNvSpPr>
              <a:spLocks noEditPoints="1"/>
            </p:cNvSpPr>
            <p:nvPr/>
          </p:nvSpPr>
          <p:spPr bwMode="auto">
            <a:xfrm rot="-654751">
              <a:off x="1367" y="1755"/>
              <a:ext cx="2470" cy="436"/>
            </a:xfrm>
            <a:custGeom>
              <a:avLst/>
              <a:gdLst>
                <a:gd name="T0" fmla="*/ 5098 w 1940"/>
                <a:gd name="T1" fmla="*/ 122 h 250"/>
                <a:gd name="T2" fmla="*/ 173 w 1940"/>
                <a:gd name="T3" fmla="*/ 2027 h 250"/>
                <a:gd name="T4" fmla="*/ 167 w 1940"/>
                <a:gd name="T5" fmla="*/ 1904 h 250"/>
                <a:gd name="T6" fmla="*/ 5097 w 1940"/>
                <a:gd name="T7" fmla="*/ 0 h 250"/>
                <a:gd name="T8" fmla="*/ 5098 w 1940"/>
                <a:gd name="T9" fmla="*/ 122 h 250"/>
                <a:gd name="T10" fmla="*/ 219 w 1940"/>
                <a:gd name="T11" fmla="*/ 2311 h 250"/>
                <a:gd name="T12" fmla="*/ 0 w 1940"/>
                <a:gd name="T13" fmla="*/ 2037 h 250"/>
                <a:gd name="T14" fmla="*/ 195 w 1940"/>
                <a:gd name="T15" fmla="*/ 1591 h 250"/>
                <a:gd name="T16" fmla="*/ 219 w 1940"/>
                <a:gd name="T17" fmla="*/ 2311 h 2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40"/>
                <a:gd name="T28" fmla="*/ 0 h 250"/>
                <a:gd name="T29" fmla="*/ 1940 w 1940"/>
                <a:gd name="T30" fmla="*/ 250 h 2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40" h="250">
                  <a:moveTo>
                    <a:pt x="1940" y="13"/>
                  </a:moveTo>
                  <a:lnTo>
                    <a:pt x="66" y="219"/>
                  </a:lnTo>
                  <a:lnTo>
                    <a:pt x="64" y="206"/>
                  </a:lnTo>
                  <a:lnTo>
                    <a:pt x="1939" y="0"/>
                  </a:lnTo>
                  <a:lnTo>
                    <a:pt x="1940" y="13"/>
                  </a:lnTo>
                  <a:close/>
                  <a:moveTo>
                    <a:pt x="83" y="250"/>
                  </a:moveTo>
                  <a:lnTo>
                    <a:pt x="0" y="220"/>
                  </a:lnTo>
                  <a:lnTo>
                    <a:pt x="74" y="172"/>
                  </a:lnTo>
                  <a:lnTo>
                    <a:pt x="83" y="250"/>
                  </a:lnTo>
                  <a:close/>
                </a:path>
              </a:pathLst>
            </a:custGeom>
            <a:solidFill>
              <a:srgbClr val="85FBAC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2" name="Freeform 26"/>
            <p:cNvSpPr>
              <a:spLocks noEditPoints="1"/>
            </p:cNvSpPr>
            <p:nvPr/>
          </p:nvSpPr>
          <p:spPr bwMode="auto">
            <a:xfrm rot="596419">
              <a:off x="5344" y="1671"/>
              <a:ext cx="2646" cy="497"/>
            </a:xfrm>
            <a:custGeom>
              <a:avLst/>
              <a:gdLst>
                <a:gd name="T0" fmla="*/ 1 w 2013"/>
                <a:gd name="T1" fmla="*/ 0 h 251"/>
                <a:gd name="T2" fmla="*/ 5815 w 2013"/>
                <a:gd name="T3" fmla="*/ 3168 h 251"/>
                <a:gd name="T4" fmla="*/ 5809 w 2013"/>
                <a:gd name="T5" fmla="*/ 3384 h 251"/>
                <a:gd name="T6" fmla="*/ 0 w 2013"/>
                <a:gd name="T7" fmla="*/ 200 h 251"/>
                <a:gd name="T8" fmla="*/ 1 w 2013"/>
                <a:gd name="T9" fmla="*/ 0 h 251"/>
                <a:gd name="T10" fmla="*/ 5785 w 2013"/>
                <a:gd name="T11" fmla="*/ 2661 h 251"/>
                <a:gd name="T12" fmla="*/ 6010 w 2013"/>
                <a:gd name="T13" fmla="*/ 3384 h 251"/>
                <a:gd name="T14" fmla="*/ 5763 w 2013"/>
                <a:gd name="T15" fmla="*/ 3857 h 251"/>
                <a:gd name="T16" fmla="*/ 5785 w 2013"/>
                <a:gd name="T17" fmla="*/ 2661 h 2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13"/>
                <a:gd name="T28" fmla="*/ 0 h 251"/>
                <a:gd name="T29" fmla="*/ 2013 w 2013"/>
                <a:gd name="T30" fmla="*/ 251 h 2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13" h="251">
                  <a:moveTo>
                    <a:pt x="1" y="0"/>
                  </a:moveTo>
                  <a:lnTo>
                    <a:pt x="1948" y="206"/>
                  </a:lnTo>
                  <a:lnTo>
                    <a:pt x="1946" y="220"/>
                  </a:lnTo>
                  <a:lnTo>
                    <a:pt x="0" y="13"/>
                  </a:lnTo>
                  <a:lnTo>
                    <a:pt x="1" y="0"/>
                  </a:lnTo>
                  <a:close/>
                  <a:moveTo>
                    <a:pt x="1938" y="173"/>
                  </a:moveTo>
                  <a:lnTo>
                    <a:pt x="2013" y="220"/>
                  </a:lnTo>
                  <a:lnTo>
                    <a:pt x="1930" y="251"/>
                  </a:lnTo>
                  <a:lnTo>
                    <a:pt x="1938" y="173"/>
                  </a:lnTo>
                  <a:close/>
                </a:path>
              </a:pathLst>
            </a:custGeom>
            <a:solidFill>
              <a:srgbClr val="85FBAC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20503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8" y="322"/>
              <a:ext cx="5402" cy="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86" name="Rectangle 38"/>
            <p:cNvSpPr>
              <a:spLocks noChangeArrowheads="1"/>
            </p:cNvSpPr>
            <p:nvPr/>
          </p:nvSpPr>
          <p:spPr bwMode="auto">
            <a:xfrm>
              <a:off x="454" y="3372"/>
              <a:ext cx="2127" cy="652"/>
            </a:xfrm>
            <a:prstGeom prst="rect">
              <a:avLst/>
            </a:prstGeom>
            <a:gradFill rotWithShape="1">
              <a:gsLst>
                <a:gs pos="0">
                  <a:srgbClr val="92D050"/>
                </a:gs>
                <a:gs pos="50000">
                  <a:srgbClr val="92D050">
                    <a:gamma/>
                    <a:tint val="7059"/>
                    <a:invGamma/>
                  </a:srgbClr>
                </a:gs>
                <a:gs pos="100000">
                  <a:srgbClr val="92D05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3600" b="1" dirty="0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+mn-cs"/>
                </a:rPr>
                <a:t>6,3</a:t>
              </a:r>
              <a:endParaRPr lang="ru-RU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endParaRPr>
            </a:p>
          </p:txBody>
        </p:sp>
      </p:grpSp>
      <p:pic>
        <p:nvPicPr>
          <p:cNvPr id="20484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797969"/>
            <a:ext cx="228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43"/>
          <p:cNvSpPr>
            <a:spLocks noChangeArrowheads="1"/>
          </p:cNvSpPr>
          <p:nvPr/>
        </p:nvSpPr>
        <p:spPr bwMode="auto">
          <a:xfrm>
            <a:off x="395289" y="2557198"/>
            <a:ext cx="288925" cy="30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>
              <a:solidFill>
                <a:schemeClr val="bg2"/>
              </a:solidFill>
            </a:endParaRPr>
          </a:p>
        </p:txBody>
      </p:sp>
      <p:sp>
        <p:nvSpPr>
          <p:cNvPr id="8200" name="Text Box 4"/>
          <p:cNvSpPr txBox="1">
            <a:spLocks noChangeArrowheads="1"/>
          </p:cNvSpPr>
          <p:nvPr/>
        </p:nvSpPr>
        <p:spPr bwMode="auto">
          <a:xfrm>
            <a:off x="8056564" y="0"/>
            <a:ext cx="10079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i="1" dirty="0">
                <a:solidFill>
                  <a:schemeClr val="accent6"/>
                </a:solidFill>
                <a:latin typeface="Times New Roman" pitchFamily="18" charset="0"/>
                <a:cs typeface="+mn-cs"/>
              </a:rPr>
              <a:t>Слайд</a:t>
            </a:r>
            <a:r>
              <a:rPr lang="ru-RU" sz="1600" dirty="0">
                <a:solidFill>
                  <a:schemeClr val="accent6"/>
                </a:solidFill>
                <a:latin typeface="Arial" charset="0"/>
                <a:cs typeface="+mn-cs"/>
              </a:rPr>
              <a:t> </a:t>
            </a:r>
            <a:r>
              <a:rPr lang="ru-RU" sz="1600" i="1" dirty="0" smtClean="0">
                <a:solidFill>
                  <a:schemeClr val="accent6"/>
                </a:solidFill>
                <a:latin typeface="Arial" charset="0"/>
                <a:cs typeface="+mn-cs"/>
              </a:rPr>
              <a:t>17</a:t>
            </a:r>
            <a:endParaRPr lang="ru-RU" sz="1600" i="1" dirty="0">
              <a:solidFill>
                <a:schemeClr val="accent6"/>
              </a:solidFill>
              <a:latin typeface="Arial" charset="0"/>
              <a:cs typeface="+mn-cs"/>
            </a:endParaRPr>
          </a:p>
        </p:txBody>
      </p:sp>
      <p:sp>
        <p:nvSpPr>
          <p:cNvPr id="20487" name="TextBox 47"/>
          <p:cNvSpPr txBox="1">
            <a:spLocks noChangeArrowheads="1"/>
          </p:cNvSpPr>
          <p:nvPr/>
        </p:nvSpPr>
        <p:spPr bwMode="auto">
          <a:xfrm>
            <a:off x="7918450" y="576792"/>
            <a:ext cx="12252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тыс. руб.</a:t>
            </a: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0" y="2500313"/>
            <a:ext cx="2714625" cy="664104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50000">
                <a:srgbClr val="FFFFFF"/>
              </a:gs>
              <a:gs pos="100000">
                <a:srgbClr val="FFC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Федеральный бюджет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9" name="Rectangle 38"/>
          <p:cNvSpPr>
            <a:spLocks noChangeArrowheads="1"/>
          </p:cNvSpPr>
          <p:nvPr/>
        </p:nvSpPr>
        <p:spPr bwMode="auto">
          <a:xfrm>
            <a:off x="3714750" y="3214688"/>
            <a:ext cx="1944688" cy="480219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50000">
                <a:srgbClr val="92D050">
                  <a:gamma/>
                  <a:tint val="7059"/>
                  <a:invGamma/>
                </a:srgbClr>
              </a:gs>
              <a:gs pos="100000">
                <a:srgbClr val="92D05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8,9</a:t>
            </a:r>
            <a:endParaRPr lang="ru-RU" sz="3600" b="1" dirty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2987676" y="1607344"/>
            <a:ext cx="2879725" cy="469635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50000">
                <a:srgbClr val="92D050">
                  <a:gamma/>
                  <a:tint val="7059"/>
                  <a:invGamma/>
                </a:srgbClr>
              </a:gs>
              <a:gs pos="100000">
                <a:srgbClr val="92D05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Всего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27,4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54229" y="892970"/>
            <a:ext cx="460061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Доступное и комфортное жилье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 (молодые  семьи)</a:t>
            </a:r>
          </a:p>
        </p:txBody>
      </p:sp>
      <p:cxnSp>
        <p:nvCxnSpPr>
          <p:cNvPr id="34" name="Прямая со стрелкой 33"/>
          <p:cNvCxnSpPr>
            <a:stCxn id="31" idx="2"/>
          </p:cNvCxnSpPr>
          <p:nvPr/>
        </p:nvCxnSpPr>
        <p:spPr>
          <a:xfrm>
            <a:off x="4427539" y="2076979"/>
            <a:ext cx="1587" cy="423333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34"/>
          <p:cNvSpPr>
            <a:spLocks noChangeArrowheads="1"/>
          </p:cNvSpPr>
          <p:nvPr/>
        </p:nvSpPr>
        <p:spPr bwMode="auto">
          <a:xfrm>
            <a:off x="7000876" y="3155157"/>
            <a:ext cx="1927225" cy="480218"/>
          </a:xfrm>
          <a:prstGeom prst="rect">
            <a:avLst/>
          </a:prstGeom>
          <a:gradFill rotWithShape="1">
            <a:gsLst>
              <a:gs pos="0">
                <a:srgbClr val="92D050"/>
              </a:gs>
              <a:gs pos="50000">
                <a:srgbClr val="92D050">
                  <a:gamma/>
                  <a:tint val="7059"/>
                  <a:invGamma/>
                </a:srgbClr>
              </a:gs>
              <a:gs pos="100000">
                <a:srgbClr val="92D05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12,2</a:t>
            </a:r>
            <a:endParaRPr lang="ru-RU" sz="3600" b="1" dirty="0">
              <a:solidFill>
                <a:srgbClr val="0000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+mn-cs"/>
            </a:endParaRPr>
          </a:p>
        </p:txBody>
      </p:sp>
      <p:pic>
        <p:nvPicPr>
          <p:cNvPr id="9218" name="Picture 2" descr="Социальные выплаты и доступное жилье для молодой семьи Бесплатная юридическая консультация онлайн. Юридические услуги: адвокатс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750455"/>
            <a:ext cx="3143272" cy="1964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8135939" y="0"/>
            <a:ext cx="9854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 dirty="0" smtClean="0">
                <a:solidFill>
                  <a:schemeClr val="accent6"/>
                </a:solidFill>
                <a:latin typeface="Times New Roman" pitchFamily="18" charset="0"/>
              </a:rPr>
              <a:t>Слайд</a:t>
            </a:r>
            <a:r>
              <a:rPr lang="ru-RU" sz="1600" dirty="0" smtClean="0">
                <a:solidFill>
                  <a:schemeClr val="accent6"/>
                </a:solidFill>
                <a:cs typeface="Arial" pitchFamily="34" charset="0"/>
              </a:rPr>
              <a:t> </a:t>
            </a:r>
            <a:r>
              <a:rPr lang="ru-RU" sz="1600" i="1" dirty="0" smtClean="0">
                <a:solidFill>
                  <a:schemeClr val="accent6"/>
                </a:solidFill>
                <a:latin typeface="Times New Roman" pitchFamily="18" charset="0"/>
              </a:rPr>
              <a:t>18</a:t>
            </a:r>
            <a:endParaRPr lang="ru-RU" sz="1600" i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18793" y="577247"/>
            <a:ext cx="122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тыс. руб.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Oval 18"/>
          <p:cNvSpPr>
            <a:spLocks noChangeArrowheads="1"/>
          </p:cNvSpPr>
          <p:nvPr>
            <p:custDataLst>
              <p:tags r:id="rId1"/>
            </p:custDataLst>
          </p:nvPr>
        </p:nvSpPr>
        <p:spPr bwMode="blackWhite">
          <a:xfrm>
            <a:off x="2915816" y="1537353"/>
            <a:ext cx="2714612" cy="780087"/>
          </a:xfrm>
          <a:prstGeom prst="ellipse">
            <a:avLst/>
          </a:prstGeom>
          <a:gradFill>
            <a:gsLst>
              <a:gs pos="0">
                <a:srgbClr val="0070C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Arial Unicode MS" pitchFamily="34" charset="-128"/>
                <a:cs typeface="Microsoft Sans Serif" pitchFamily="34" charset="0"/>
              </a:rPr>
              <a:t>148,6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ea typeface="Arial Unicode MS" pitchFamily="34" charset="-128"/>
              <a:cs typeface="Microsoft Sans Serif" pitchFamily="34" charset="0"/>
            </a:endParaRPr>
          </a:p>
        </p:txBody>
      </p:sp>
      <p:sp>
        <p:nvSpPr>
          <p:cNvPr id="25" name="Oval 18"/>
          <p:cNvSpPr>
            <a:spLocks noChangeArrowheads="1"/>
          </p:cNvSpPr>
          <p:nvPr>
            <p:custDataLst>
              <p:tags r:id="rId2"/>
            </p:custDataLst>
          </p:nvPr>
        </p:nvSpPr>
        <p:spPr bwMode="blackWhite">
          <a:xfrm>
            <a:off x="2928926" y="2976563"/>
            <a:ext cx="2714612" cy="780087"/>
          </a:xfrm>
          <a:prstGeom prst="ellipse">
            <a:avLst/>
          </a:prstGeom>
          <a:gradFill>
            <a:gsLst>
              <a:gs pos="0">
                <a:srgbClr val="0070C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Franklin Gothic Book" pitchFamily="34" charset="0"/>
                <a:ea typeface="Arial Unicode MS" pitchFamily="34" charset="-128"/>
                <a:cs typeface="Microsoft Sans Serif" pitchFamily="34" charset="0"/>
              </a:rPr>
              <a:t>97,5</a:t>
            </a:r>
            <a:endParaRPr lang="en-US" sz="2800" b="1" dirty="0">
              <a:solidFill>
                <a:schemeClr val="bg1"/>
              </a:solidFill>
              <a:latin typeface="Franklin Gothic Book" pitchFamily="34" charset="0"/>
              <a:ea typeface="Arial Unicode MS" pitchFamily="34" charset="-128"/>
              <a:cs typeface="Microsoft Sans Serif" pitchFamily="34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0" y="119044"/>
            <a:ext cx="9144000" cy="81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за счет субсидии на статус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административного центра Ставропольского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края за 2015 год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18"/>
          <p:cNvSpPr>
            <a:spLocks noChangeArrowheads="1"/>
          </p:cNvSpPr>
          <p:nvPr>
            <p:custDataLst>
              <p:tags r:id="rId3"/>
            </p:custDataLst>
          </p:nvPr>
        </p:nvSpPr>
        <p:spPr bwMode="blackWhite">
          <a:xfrm>
            <a:off x="2843808" y="4477680"/>
            <a:ext cx="2786082" cy="780087"/>
          </a:xfrm>
          <a:prstGeom prst="ellipse">
            <a:avLst/>
          </a:prstGeom>
          <a:gradFill>
            <a:gsLst>
              <a:gs pos="0">
                <a:srgbClr val="0070C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Franklin Gothic Book" pitchFamily="34" charset="0"/>
                <a:ea typeface="Arial Unicode MS" pitchFamily="34" charset="-128"/>
                <a:cs typeface="Microsoft Sans Serif" pitchFamily="34" charset="0"/>
              </a:rPr>
              <a:t>65,6%</a:t>
            </a:r>
            <a:endParaRPr lang="en-US" sz="2800" b="1" dirty="0">
              <a:solidFill>
                <a:schemeClr val="bg1"/>
              </a:solidFill>
              <a:latin typeface="Franklin Gothic Book" pitchFamily="34" charset="0"/>
              <a:ea typeface="Arial Unicode MS" pitchFamily="34" charset="-128"/>
              <a:cs typeface="Microsoft Sans Serif" pitchFamily="34" charset="0"/>
            </a:endParaRPr>
          </a:p>
        </p:txBody>
      </p:sp>
      <p:graphicFrame>
        <p:nvGraphicFramePr>
          <p:cNvPr id="35" name="Схема 34"/>
          <p:cNvGraphicFramePr/>
          <p:nvPr/>
        </p:nvGraphicFramePr>
        <p:xfrm>
          <a:off x="0" y="1345332"/>
          <a:ext cx="3571868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44" name="Picture 4" descr="Реформы ландшафтного дизайна: на клумбах Ставрополя появились жирафы ОБЩЕСТВО:Экология ОБЩЕСТВО АиФ Ставрополь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84" y="4212756"/>
            <a:ext cx="2714644" cy="1502244"/>
          </a:xfrm>
          <a:prstGeom prst="rect">
            <a:avLst/>
          </a:prstGeom>
          <a:noFill/>
        </p:spPr>
      </p:pic>
      <p:pic>
        <p:nvPicPr>
          <p:cNvPr id="10242" name="Picture 2" descr="Реформы ландшафтного дизайна: на клумбах Ставрополя появились жирафы ОБЩЕСТВО:Экология ОБЩЕСТВО АиФ Ставрополь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57884" y="2678906"/>
            <a:ext cx="2714644" cy="1502244"/>
          </a:xfrm>
          <a:prstGeom prst="rect">
            <a:avLst/>
          </a:prstGeom>
          <a:noFill/>
        </p:spPr>
      </p:pic>
      <p:pic>
        <p:nvPicPr>
          <p:cNvPr id="10246" name="Picture 6" descr="Прогулки без экскурсовода: Ставрополь - yleu - Сохраненная запись в кэше Ljrate.ru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57885" y="1131082"/>
            <a:ext cx="2714643" cy="149870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07904" y="1117307"/>
            <a:ext cx="1006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6"/>
                </a:solidFill>
              </a:rPr>
              <a:t>млн. руб.</a:t>
            </a:r>
            <a:endParaRPr lang="ru-RU" sz="14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42911" y="1"/>
            <a:ext cx="7812087" cy="111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Фактические параметры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города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Ставрополя за 2015 год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135938" y="0"/>
            <a:ext cx="8764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Слайд 1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1428728" y="1309677"/>
          <a:ext cx="6096000" cy="3386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812360" y="997294"/>
            <a:ext cx="10062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млн.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руб.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1717373"/>
            <a:ext cx="214314" cy="1785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427984" y="2857500"/>
            <a:ext cx="214314" cy="1785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427984" y="3997627"/>
            <a:ext cx="214314" cy="1785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3997627"/>
            <a:ext cx="214314" cy="1785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57200"/>
            <a:ext cx="9144000" cy="111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Финансирование расходов бюджета на заработную плату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работников учреждений социально-культурной сферы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города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Ставрополя за 2015 год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0" y="1634547"/>
          <a:ext cx="8964488" cy="4080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918793" y="1177314"/>
            <a:ext cx="1006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6"/>
                </a:solidFill>
              </a:rPr>
              <a:t>млн. руб.</a:t>
            </a:r>
            <a:endParaRPr lang="ru-RU" sz="1400" b="1" dirty="0">
              <a:solidFill>
                <a:schemeClr val="accent6"/>
              </a:solidFill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8072463" y="0"/>
            <a:ext cx="11773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accent6"/>
                </a:solidFill>
                <a:latin typeface="Times New Roman" pitchFamily="18" charset="0"/>
              </a:rPr>
              <a:t>Слайд 19</a:t>
            </a:r>
            <a:endParaRPr lang="ru-RU" sz="1600" i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" y="0"/>
            <a:ext cx="8737577" cy="952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24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2">
                  <a:lumMod val="75000"/>
                </a:schemeClr>
              </a:solidFill>
              <a:latin typeface="Georgia" pitchFamily="18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содержание  органов местного самоуправления города Ставрополя (ОМСУ) за 2015 год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8158164" y="0"/>
            <a:ext cx="9790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 dirty="0" smtClean="0">
                <a:solidFill>
                  <a:schemeClr val="accent4"/>
                </a:solidFill>
                <a:latin typeface="Times New Roman" pitchFamily="18" charset="0"/>
              </a:rPr>
              <a:t>Слайд 20</a:t>
            </a:r>
            <a:endParaRPr lang="ru-RU" sz="1600" i="1" dirty="0">
              <a:solidFill>
                <a:schemeClr val="accent4"/>
              </a:solidFill>
              <a:latin typeface="Times New Roman" pitchFamily="18" charset="0"/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827584" y="1561356"/>
            <a:ext cx="7920880" cy="1356151"/>
          </a:xfrm>
          <a:prstGeom prst="downArrowCallout">
            <a:avLst>
              <a:gd name="adj1" fmla="val 47099"/>
              <a:gd name="adj2" fmla="val 37448"/>
              <a:gd name="adj3" fmla="val 25000"/>
              <a:gd name="adj4" fmla="val 75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Всего расходов: 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642,1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млн. руб. – 7,2% от общих расходов бюджета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5576" y="3097527"/>
            <a:ext cx="8064896" cy="120013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счет средств местного бюджета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8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580,1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руб.- </a:t>
            </a:r>
            <a:r>
              <a:rPr lang="ru-RU" sz="2400" b="1" dirty="0" smtClean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16,25%</a:t>
            </a:r>
            <a:r>
              <a:rPr lang="ru-RU" sz="24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налоговых и неналоговых доходов при утвержденном нормативе – </a:t>
            </a:r>
            <a:r>
              <a:rPr lang="ru-RU" sz="2400" b="1" dirty="0" smtClean="0"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16,55%</a:t>
            </a:r>
            <a:endParaRPr lang="ru-RU" sz="2400" b="1" dirty="0">
              <a:solidFill>
                <a:srgbClr val="0092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/>
        </p:nvGraphicFramePr>
        <p:xfrm>
          <a:off x="0" y="1297327"/>
          <a:ext cx="8964488" cy="4417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" y="337220"/>
            <a:ext cx="8927951" cy="6852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просроченной кредиторской задолженности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 2015 год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8158164" y="0"/>
            <a:ext cx="9790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 dirty="0" smtClean="0">
                <a:solidFill>
                  <a:schemeClr val="accent6"/>
                </a:solidFill>
                <a:latin typeface="Times New Roman" pitchFamily="18" charset="0"/>
              </a:rPr>
              <a:t>Слайд 21</a:t>
            </a:r>
            <a:endParaRPr lang="ru-RU" sz="1600" i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2617473"/>
            <a:ext cx="936104" cy="4200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496</a:t>
            </a:r>
          </a:p>
          <a:p>
            <a:pPr>
              <a:buFontTx/>
              <a:buChar char="-"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b="1" dirty="0" smtClean="0">
              <a:latin typeface="Book Antiqua" pitchFamily="18" charset="0"/>
            </a:endParaRPr>
          </a:p>
          <a:p>
            <a:endParaRPr lang="ru-RU" sz="2400" b="1" dirty="0" smtClean="0">
              <a:latin typeface="Book Antiqua" pitchFamily="18" charset="0"/>
            </a:endParaRPr>
          </a:p>
          <a:p>
            <a:endParaRPr lang="ru-RU" sz="2400" b="1" dirty="0" smtClean="0">
              <a:latin typeface="Book Antiqua" pitchFamily="18" charset="0"/>
            </a:endParaRPr>
          </a:p>
          <a:p>
            <a:endParaRPr lang="ru-RU" sz="2400" b="1" dirty="0" smtClean="0">
              <a:latin typeface="Book Antiqua" pitchFamily="18" charset="0"/>
            </a:endParaRPr>
          </a:p>
          <a:p>
            <a:endParaRPr lang="ru-RU" sz="1600" dirty="0">
              <a:latin typeface="Book Antiqua" pitchFamily="18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948265" y="1477347"/>
            <a:ext cx="19012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тыс. руб.. 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2267744" y="2077413"/>
            <a:ext cx="17324" cy="324036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/>
        </p:nvGraphicFramePr>
        <p:xfrm>
          <a:off x="0" y="1057300"/>
          <a:ext cx="8964488" cy="447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331640" y="217207"/>
            <a:ext cx="7596311" cy="6852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дебиторской задолженности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 2015 год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8158164" y="0"/>
            <a:ext cx="9790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</a:rPr>
              <a:t>Слайд 22</a:t>
            </a:r>
          </a:p>
          <a:p>
            <a:endParaRPr lang="ru-RU" sz="1600" i="1" dirty="0" smtClean="0">
              <a:latin typeface="Times New Roman" pitchFamily="18" charset="0"/>
            </a:endParaRPr>
          </a:p>
          <a:p>
            <a:endParaRPr lang="ru-RU" sz="1600" i="1" dirty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3277547"/>
            <a:ext cx="1368152" cy="4200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+38,1</a:t>
            </a:r>
          </a:p>
          <a:p>
            <a:endParaRPr lang="ru-RU" sz="2400" b="1" dirty="0" smtClean="0">
              <a:latin typeface="Book Antiqua" pitchFamily="18" charset="0"/>
            </a:endParaRPr>
          </a:p>
          <a:p>
            <a:endParaRPr lang="ru-RU" sz="2400" b="1" dirty="0" smtClean="0">
              <a:latin typeface="Book Antiqua" pitchFamily="18" charset="0"/>
            </a:endParaRPr>
          </a:p>
          <a:p>
            <a:endParaRPr lang="ru-RU" sz="1600" dirty="0">
              <a:latin typeface="Book Antiqua" pitchFamily="18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740352" y="937287"/>
            <a:ext cx="11773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411760" y="5197760"/>
            <a:ext cx="0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6660232" y="1837387"/>
            <a:ext cx="72008" cy="3540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" y="238107"/>
            <a:ext cx="8711927" cy="6852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 города Ставрополя по состоянию на 01.01.2016 года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8158164" y="0"/>
            <a:ext cx="9790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 dirty="0" smtClean="0">
                <a:solidFill>
                  <a:schemeClr val="accent6"/>
                </a:solidFill>
                <a:latin typeface="Times New Roman" pitchFamily="18" charset="0"/>
              </a:rPr>
              <a:t>Слайд 23</a:t>
            </a:r>
            <a:endParaRPr lang="ru-RU" sz="1600" i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7786711" y="1071550"/>
            <a:ext cx="12428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accent6"/>
                </a:solidFill>
                <a:latin typeface="+mn-lt"/>
                <a:cs typeface="+mn-cs"/>
              </a:rPr>
              <a:t>млн. </a:t>
            </a:r>
            <a:r>
              <a:rPr lang="ru-RU" sz="1800" b="1" dirty="0">
                <a:solidFill>
                  <a:schemeClr val="accent6"/>
                </a:solidFill>
                <a:latin typeface="+mn-lt"/>
                <a:cs typeface="+mn-cs"/>
              </a:rPr>
              <a:t>руб.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428596" y="1369209"/>
          <a:ext cx="8136904" cy="380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42911" y="1"/>
            <a:ext cx="7812087" cy="111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поступлений налоговых и неналоговых доходов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бюджет города Ставрополя за 1 квартал 2016 года</a:t>
            </a:r>
          </a:p>
          <a:p>
            <a:pPr algn="ctr"/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135939" y="0"/>
            <a:ext cx="9790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Слайд 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24</a:t>
            </a:r>
            <a:endParaRPr lang="ru-RU" sz="16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812360" y="997294"/>
            <a:ext cx="10062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млн.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руб.</a:t>
            </a:r>
          </a:p>
        </p:txBody>
      </p:sp>
      <p:sp>
        <p:nvSpPr>
          <p:cNvPr id="9" name="Цилиндр 8"/>
          <p:cNvSpPr/>
          <p:nvPr/>
        </p:nvSpPr>
        <p:spPr>
          <a:xfrm>
            <a:off x="755576" y="2377447"/>
            <a:ext cx="1368152" cy="2640293"/>
          </a:xfrm>
          <a:prstGeom prst="can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квартал  2016 года</a:t>
            </a:r>
          </a:p>
        </p:txBody>
      </p:sp>
      <p:sp>
        <p:nvSpPr>
          <p:cNvPr id="12" name="Цилиндр 11"/>
          <p:cNvSpPr/>
          <p:nvPr/>
        </p:nvSpPr>
        <p:spPr>
          <a:xfrm>
            <a:off x="2411760" y="2737487"/>
            <a:ext cx="1368152" cy="2280253"/>
          </a:xfrm>
          <a:prstGeom prst="can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квартал   2016 года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7544" y="1177313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Исполнение плановых назначений </a:t>
            </a:r>
          </a:p>
          <a:p>
            <a:pPr algn="ctr"/>
            <a:r>
              <a:rPr lang="ru-RU" b="1" dirty="0" smtClean="0"/>
              <a:t>за 1 квартал 2016 года 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48064" y="1297327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/>
              <a:t>Динамика поступлений</a:t>
            </a:r>
            <a:endParaRPr lang="ru-RU" b="1" dirty="0" smtClean="0"/>
          </a:p>
        </p:txBody>
      </p:sp>
      <p:sp>
        <p:nvSpPr>
          <p:cNvPr id="18" name="Цилиндр 17"/>
          <p:cNvSpPr/>
          <p:nvPr/>
        </p:nvSpPr>
        <p:spPr>
          <a:xfrm>
            <a:off x="5508104" y="2377447"/>
            <a:ext cx="1368152" cy="2640293"/>
          </a:xfrm>
          <a:prstGeom prst="can">
            <a:avLst/>
          </a:prstGeom>
          <a:gradFill>
            <a:gsLst>
              <a:gs pos="0">
                <a:srgbClr val="FFF200"/>
              </a:gs>
              <a:gs pos="45000">
                <a:srgbClr val="66FFCC"/>
              </a:gs>
              <a:gs pos="70000">
                <a:srgbClr val="92D050"/>
              </a:gs>
              <a:gs pos="100000">
                <a:srgbClr val="00B050"/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квартал  2015 года</a:t>
            </a:r>
          </a:p>
        </p:txBody>
      </p:sp>
      <p:sp>
        <p:nvSpPr>
          <p:cNvPr id="19" name="Цилиндр 18"/>
          <p:cNvSpPr/>
          <p:nvPr/>
        </p:nvSpPr>
        <p:spPr>
          <a:xfrm>
            <a:off x="7164288" y="2737487"/>
            <a:ext cx="1368152" cy="2280253"/>
          </a:xfrm>
          <a:prstGeom prst="can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квартал   2016 года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1600" y="201740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754,0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27784" y="237744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656,6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24128" y="201740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746,9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80312" y="237744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656,6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9592" y="4945732"/>
            <a:ext cx="2952328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8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Исполнение 87,1%</a:t>
            </a:r>
          </a:p>
          <a:p>
            <a:pPr algn="ctr">
              <a:lnSpc>
                <a:spcPts val="288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-97,3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80112" y="4945732"/>
            <a:ext cx="2952328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8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Темп роста  87,9%</a:t>
            </a:r>
          </a:p>
          <a:p>
            <a:pPr algn="ctr">
              <a:lnSpc>
                <a:spcPts val="288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-90,3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1" name="Rectangle 9"/>
          <p:cNvSpPr>
            <a:spLocks noGrp="1" noChangeArrowheads="1"/>
          </p:cNvSpPr>
          <p:nvPr>
            <p:ph type="title"/>
          </p:nvPr>
        </p:nvSpPr>
        <p:spPr>
          <a:xfrm>
            <a:off x="1071538" y="0"/>
            <a:ext cx="7272808" cy="840093"/>
          </a:xfrm>
        </p:spPr>
        <p:txBody>
          <a:bodyPr>
            <a:noAutofit/>
          </a:bodyPr>
          <a:lstStyle/>
          <a:p>
            <a:r>
              <a:rPr lang="ru-RU" sz="2400" kern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Доходные источники, по которым плановые назначения за 1 квартал 2016 год не выполнены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049612" y="1071550"/>
            <a:ext cx="24416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ln w="11430"/>
                <a:solidFill>
                  <a:srgbClr val="004AD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недовыполнен</a:t>
            </a:r>
            <a:endParaRPr lang="ru-RU" sz="2000" b="1" i="1" dirty="0">
              <a:ln w="11430"/>
              <a:solidFill>
                <a:srgbClr val="004AD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323528" y="1537353"/>
            <a:ext cx="785818" cy="3988622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668344" y="99729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  % к плану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8164950" y="0"/>
            <a:ext cx="9790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Слайд 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25</a:t>
            </a:r>
            <a:endParaRPr lang="ru-RU" sz="16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8028384" y="757267"/>
            <a:ext cx="10062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млн.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руб.</a:t>
            </a: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755576" y="1537353"/>
          <a:ext cx="763284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8316416" y="1597357"/>
          <a:ext cx="792088" cy="3960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</a:tblGrid>
              <a:tr h="495056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0000"/>
                          </a:solidFill>
                        </a:rPr>
                        <a:t>55,1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noFill/>
                  </a:tcPr>
                </a:tc>
              </a:tr>
              <a:tr h="495056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0000"/>
                          </a:solidFill>
                        </a:rPr>
                        <a:t>80,9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noFill/>
                  </a:tcPr>
                </a:tc>
              </a:tr>
              <a:tr h="495056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0000"/>
                          </a:solidFill>
                        </a:rPr>
                        <a:t>87,7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noFill/>
                  </a:tcPr>
                </a:tc>
              </a:tr>
              <a:tr h="495056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0000"/>
                          </a:solidFill>
                        </a:rPr>
                        <a:t>96,3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noFill/>
                  </a:tcPr>
                </a:tc>
              </a:tr>
              <a:tr h="495056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0000"/>
                          </a:solidFill>
                        </a:rPr>
                        <a:t>66,1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noFill/>
                  </a:tcPr>
                </a:tc>
              </a:tr>
              <a:tr h="495056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0000"/>
                          </a:solidFill>
                        </a:rPr>
                        <a:t>16,0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noFill/>
                  </a:tcPr>
                </a:tc>
              </a:tr>
              <a:tr h="495056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0000"/>
                          </a:solidFill>
                        </a:rPr>
                        <a:t>36,8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noFill/>
                  </a:tcPr>
                </a:tc>
              </a:tr>
              <a:tr h="495056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FF0000"/>
                          </a:solidFill>
                        </a:rPr>
                        <a:t>15,6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 marT="38100" marB="3810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 стрелкой 33"/>
          <p:cNvCxnSpPr/>
          <p:nvPr/>
        </p:nvCxnSpPr>
        <p:spPr>
          <a:xfrm>
            <a:off x="4355976" y="3817607"/>
            <a:ext cx="0" cy="780087"/>
          </a:xfrm>
          <a:prstGeom prst="straightConnector1">
            <a:avLst/>
          </a:prstGeom>
          <a:ln>
            <a:solidFill>
              <a:srgbClr val="004ADE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092280" y="2677480"/>
            <a:ext cx="0" cy="1920213"/>
          </a:xfrm>
          <a:prstGeom prst="straightConnector1">
            <a:avLst/>
          </a:prstGeom>
          <a:ln>
            <a:solidFill>
              <a:srgbClr val="004ADE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683568" y="4597693"/>
            <a:ext cx="8064896" cy="1117307"/>
          </a:xfrm>
          <a:prstGeom prst="roundRect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0044608" y="2437453"/>
            <a:ext cx="360040" cy="36004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0764688" y="1477347"/>
            <a:ext cx="360040" cy="300033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8062358" y="0"/>
            <a:ext cx="10816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 dirty="0" smtClean="0">
                <a:solidFill>
                  <a:schemeClr val="accent6"/>
                </a:solidFill>
                <a:latin typeface="Times New Roman" pitchFamily="18" charset="0"/>
              </a:rPr>
              <a:t>Слайд 25а</a:t>
            </a:r>
            <a:endParaRPr lang="ru-RU" sz="1600" i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  <p:sp>
        <p:nvSpPr>
          <p:cNvPr id="20" name="Oval 206"/>
          <p:cNvSpPr>
            <a:spLocks noChangeArrowheads="1"/>
          </p:cNvSpPr>
          <p:nvPr/>
        </p:nvSpPr>
        <p:spPr bwMode="auto">
          <a:xfrm>
            <a:off x="2411760" y="2497460"/>
            <a:ext cx="3960440" cy="1560173"/>
          </a:xfrm>
          <a:prstGeom prst="ellipse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11"/>
          <p:cNvSpPr txBox="1">
            <a:spLocks noChangeArrowheads="1"/>
          </p:cNvSpPr>
          <p:nvPr/>
        </p:nvSpPr>
        <p:spPr bwMode="auto">
          <a:xfrm>
            <a:off x="683568" y="4597694"/>
            <a:ext cx="792088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итогам проведенной работы в 1 квартале 2016 года должниками погашена задолженность во все уровни бюджетов в сумме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24,4</a:t>
            </a:r>
            <a:r>
              <a:rPr lang="ru-RU" sz="16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млн. рублей, в том числе: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бюджет города Ставрополя 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14,6</a:t>
            </a:r>
            <a:r>
              <a:rPr lang="ru-RU" sz="16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млн. рублей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 страховым взносам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5,8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рублей.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71600" y="1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работы по снижению задолженности по платежам в бюджет города Ставрополя в первом квартале  2016 года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206"/>
          <p:cNvSpPr>
            <a:spLocks noChangeArrowheads="1"/>
          </p:cNvSpPr>
          <p:nvPr/>
        </p:nvSpPr>
        <p:spPr bwMode="auto">
          <a:xfrm>
            <a:off x="107504" y="1237320"/>
            <a:ext cx="4392488" cy="1320147"/>
          </a:xfrm>
          <a:prstGeom prst="ellipse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1417340"/>
            <a:ext cx="35638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ru-RU" sz="16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заседания комиссий (по легализации заработной платы, по снижению недоимки по налогам, арендной платы за землю</a:t>
            </a:r>
            <a:endParaRPr lang="ru-RU" sz="2000" b="1" i="1" dirty="0">
              <a:solidFill>
                <a:schemeClr val="tx2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206"/>
          <p:cNvSpPr>
            <a:spLocks noChangeArrowheads="1"/>
          </p:cNvSpPr>
          <p:nvPr/>
        </p:nvSpPr>
        <p:spPr bwMode="auto">
          <a:xfrm>
            <a:off x="4716016" y="1201316"/>
            <a:ext cx="4320480" cy="1224136"/>
          </a:xfrm>
          <a:prstGeom prst="ellipse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8064" y="1201316"/>
            <a:ext cx="35638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совещаний по заслушиванию крупнейших должников по арендной плате за землю</a:t>
            </a:r>
            <a:endParaRPr lang="ru-RU" b="1" dirty="0" smtClean="0">
              <a:solidFill>
                <a:schemeClr val="tx2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27784" y="2569468"/>
            <a:ext cx="356388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1600" b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рейдовых мероприятий  по взысканию задолженности по имущественным налогам совместно с судебными приставов города Ставрополя</a:t>
            </a:r>
          </a:p>
          <a:p>
            <a:pPr algn="ctr">
              <a:spcBef>
                <a:spcPct val="50000"/>
              </a:spcBef>
              <a:defRPr/>
            </a:pPr>
            <a:endParaRPr lang="ru-RU" b="1" i="1" dirty="0">
              <a:solidFill>
                <a:schemeClr val="tx2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2051720" y="2557467"/>
            <a:ext cx="0" cy="2040227"/>
          </a:xfrm>
          <a:prstGeom prst="straightConnector1">
            <a:avLst/>
          </a:prstGeom>
          <a:ln>
            <a:solidFill>
              <a:srgbClr val="004ADE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8062358" y="0"/>
            <a:ext cx="11329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 dirty="0" smtClean="0">
                <a:solidFill>
                  <a:schemeClr val="accent6"/>
                </a:solidFill>
                <a:latin typeface="Times New Roman" pitchFamily="18" charset="0"/>
              </a:rPr>
              <a:t>Слайд 25 б</a:t>
            </a:r>
            <a:endParaRPr lang="ru-RU" sz="1600" i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71600" y="0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Радикальные меры, предпринятые в отношении злостных должников в первом квартале  2016 года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фото ставнеф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37287"/>
            <a:ext cx="8784976" cy="45250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017461">
            <a:off x="1761256" y="2418193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 А К Р Ы Т О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" y="96574"/>
            <a:ext cx="9144000" cy="67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расходной части бюджета города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Ставрополя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части местных полномочий за первый квартал 2016 года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164950" y="0"/>
            <a:ext cx="9790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Слайд 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26</a:t>
            </a:r>
            <a:endParaRPr lang="ru-RU" sz="16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078" name="TextBox 14"/>
          <p:cNvSpPr txBox="1">
            <a:spLocks noChangeArrowheads="1"/>
          </p:cNvSpPr>
          <p:nvPr/>
        </p:nvSpPr>
        <p:spPr bwMode="auto">
          <a:xfrm>
            <a:off x="7956376" y="937287"/>
            <a:ext cx="10062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млн.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руб.</a:t>
            </a:r>
          </a:p>
        </p:txBody>
      </p:sp>
      <p:graphicFrame>
        <p:nvGraphicFramePr>
          <p:cNvPr id="19" name="Содержимое 18"/>
          <p:cNvGraphicFramePr>
            <a:graphicFrameLocks noGrp="1"/>
          </p:cNvGraphicFramePr>
          <p:nvPr>
            <p:ph idx="1"/>
          </p:nvPr>
        </p:nvGraphicFramePr>
        <p:xfrm>
          <a:off x="-900608" y="1297327"/>
          <a:ext cx="6552728" cy="412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6" name="Группа 25"/>
          <p:cNvGrpSpPr/>
          <p:nvPr/>
        </p:nvGrpSpPr>
        <p:grpSpPr>
          <a:xfrm>
            <a:off x="395536" y="1237321"/>
            <a:ext cx="4363418" cy="3864389"/>
            <a:chOff x="395536" y="1484784"/>
            <a:chExt cx="4363418" cy="4637267"/>
          </a:xfrm>
        </p:grpSpPr>
        <p:sp>
          <p:nvSpPr>
            <p:cNvPr id="23" name="TextBox 1"/>
            <p:cNvSpPr txBox="1"/>
            <p:nvPr/>
          </p:nvSpPr>
          <p:spPr>
            <a:xfrm>
              <a:off x="2555776" y="3573016"/>
              <a:ext cx="1368152" cy="36004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400" b="1" dirty="0" smtClean="0">
                  <a:solidFill>
                    <a:srgbClr val="FF9999"/>
                  </a:solidFill>
                  <a:latin typeface="Arial" pitchFamily="34" charset="0"/>
                  <a:cs typeface="Arial" pitchFamily="34" charset="0"/>
                </a:rPr>
                <a:t>645,0</a:t>
              </a:r>
              <a:endParaRPr lang="ru-RU" sz="2400" b="1" dirty="0">
                <a:solidFill>
                  <a:srgbClr val="FF99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1"/>
            <p:cNvSpPr txBox="1"/>
            <p:nvPr/>
          </p:nvSpPr>
          <p:spPr>
            <a:xfrm>
              <a:off x="395536" y="5373216"/>
              <a:ext cx="4363418" cy="748835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800" b="1" i="1" dirty="0" smtClean="0">
                  <a:solidFill>
                    <a:srgbClr val="FF0000"/>
                  </a:solidFill>
                </a:rPr>
                <a:t>Сумма недофинансирования</a:t>
              </a:r>
            </a:p>
            <a:p>
              <a:pPr algn="ctr"/>
              <a:endParaRPr lang="ru-RU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91680" y="1484784"/>
              <a:ext cx="120417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99,9%</a:t>
              </a:r>
              <a:endParaRPr lang="ru-RU" sz="2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 rot="5400000">
              <a:off x="2101513" y="3379207"/>
              <a:ext cx="715113" cy="3262971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4F81BD"/>
            </a:solidFill>
            <a:ln w="9525">
              <a:solidFill>
                <a:srgbClr val="EEECE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7" name="TextBox 1"/>
            <p:cNvSpPr txBox="1"/>
            <p:nvPr/>
          </p:nvSpPr>
          <p:spPr>
            <a:xfrm>
              <a:off x="1979712" y="4797152"/>
              <a:ext cx="1368152" cy="36004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- 0,7</a:t>
              </a:r>
              <a:endParaRPr lang="ru-RU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1"/>
            <p:cNvSpPr txBox="1"/>
            <p:nvPr/>
          </p:nvSpPr>
          <p:spPr>
            <a:xfrm>
              <a:off x="1331640" y="2708920"/>
              <a:ext cx="1368152" cy="36004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400" b="1" dirty="0" smtClean="0">
                  <a:solidFill>
                    <a:srgbClr val="004ADE"/>
                  </a:solidFill>
                  <a:latin typeface="Arial" pitchFamily="34" charset="0"/>
                  <a:cs typeface="Arial" pitchFamily="34" charset="0"/>
                </a:rPr>
                <a:t>645,7</a:t>
              </a:r>
              <a:endParaRPr lang="ru-RU" sz="2400" b="1" dirty="0">
                <a:solidFill>
                  <a:srgbClr val="004AD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2" name="Диаграмма 21"/>
          <p:cNvGraphicFramePr/>
          <p:nvPr/>
        </p:nvGraphicFramePr>
        <p:xfrm>
          <a:off x="5148064" y="1273324"/>
          <a:ext cx="5568280" cy="4080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1"/>
          <p:cNvSpPr txBox="1"/>
          <p:nvPr/>
        </p:nvSpPr>
        <p:spPr>
          <a:xfrm>
            <a:off x="5508104" y="1717374"/>
            <a:ext cx="2952328" cy="3000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Структура расходов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6012160" y="2137420"/>
            <a:ext cx="1368152" cy="3000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123,6</a:t>
            </a:r>
            <a:endParaRPr lang="ru-RU" sz="2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6660232" y="2977513"/>
            <a:ext cx="1368152" cy="3000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521,4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76256" y="3277547"/>
            <a:ext cx="120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80,8%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" y="96574"/>
            <a:ext cx="9144000" cy="67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города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Ставрополя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267542" y="0"/>
            <a:ext cx="8764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Слайд 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</a:t>
            </a:r>
            <a:endParaRPr lang="ru-RU" sz="16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078" name="TextBox 14"/>
          <p:cNvSpPr txBox="1">
            <a:spLocks noChangeArrowheads="1"/>
          </p:cNvSpPr>
          <p:nvPr/>
        </p:nvSpPr>
        <p:spPr bwMode="auto">
          <a:xfrm>
            <a:off x="7918450" y="1177396"/>
            <a:ext cx="10062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млн.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7704" y="1177314"/>
            <a:ext cx="15001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99,5%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Содержимое 18"/>
          <p:cNvGraphicFramePr>
            <a:graphicFrameLocks noGrp="1"/>
          </p:cNvGraphicFramePr>
          <p:nvPr>
            <p:ph idx="1"/>
          </p:nvPr>
        </p:nvGraphicFramePr>
        <p:xfrm>
          <a:off x="0" y="1417340"/>
          <a:ext cx="8568952" cy="412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2051720" y="3157534"/>
            <a:ext cx="1368152" cy="3000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8 428,7 </a:t>
            </a:r>
            <a:endParaRPr lang="ru-RU" sz="2400" b="1" dirty="0">
              <a:solidFill>
                <a:srgbClr val="FF99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4211960" y="2797493"/>
            <a:ext cx="1368152" cy="3000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4ADE"/>
                </a:solidFill>
                <a:latin typeface="Arial" pitchFamily="34" charset="0"/>
                <a:cs typeface="Arial" pitchFamily="34" charset="0"/>
              </a:rPr>
              <a:t>9 279,2</a:t>
            </a:r>
            <a:endParaRPr lang="ru-RU" sz="2400" b="1" dirty="0">
              <a:solidFill>
                <a:srgbClr val="004AD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5292080" y="3277547"/>
            <a:ext cx="1368152" cy="3000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8 853,4</a:t>
            </a:r>
            <a:endParaRPr lang="ru-RU" sz="2400" b="1" dirty="0">
              <a:solidFill>
                <a:srgbClr val="FF99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251520" y="4777713"/>
            <a:ext cx="3924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Недополучено по плану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4788024" y="4237654"/>
            <a:ext cx="1368152" cy="3000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- 425,8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3786182" y="4777714"/>
            <a:ext cx="4363418" cy="62402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i="1" dirty="0" smtClean="0">
                <a:solidFill>
                  <a:srgbClr val="FF0000"/>
                </a:solidFill>
              </a:rPr>
              <a:t>Сумма недофинансирования</a:t>
            </a:r>
          </a:p>
          <a:p>
            <a:pPr algn="ctr"/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4942" y="1297327"/>
            <a:ext cx="120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95,4%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 rot="5400000">
            <a:off x="1729058" y="2784119"/>
            <a:ext cx="595928" cy="326297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4F81BD"/>
          </a:solidFill>
          <a:ln w="9525">
            <a:solidFill>
              <a:srgbClr val="EEECE1"/>
            </a:solidFill>
            <a:miter lim="800000"/>
            <a:headEnd/>
            <a:tailEnd/>
          </a:ln>
        </p:spPr>
        <p:txBody>
          <a:bodyPr wrap="none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7" name="TextBox 1"/>
          <p:cNvSpPr txBox="1"/>
          <p:nvPr/>
        </p:nvSpPr>
        <p:spPr>
          <a:xfrm>
            <a:off x="1475656" y="4237654"/>
            <a:ext cx="1368152" cy="3000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- 45,2</a:t>
            </a:r>
            <a:endParaRPr lang="ru-RU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1043608" y="2497460"/>
            <a:ext cx="1368152" cy="30003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4ADE"/>
                </a:solidFill>
                <a:latin typeface="Arial" pitchFamily="34" charset="0"/>
                <a:cs typeface="Arial" pitchFamily="34" charset="0"/>
              </a:rPr>
              <a:t>8 473,9</a:t>
            </a:r>
            <a:endParaRPr lang="ru-RU" sz="2400" b="1" dirty="0">
              <a:solidFill>
                <a:srgbClr val="004AD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23528" y="217207"/>
            <a:ext cx="8711927" cy="6852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 Ставрополя 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обслуживание муниципального долга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8158164" y="0"/>
            <a:ext cx="9790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 smtClean="0">
                <a:solidFill>
                  <a:schemeClr val="accent6"/>
                </a:solidFill>
                <a:latin typeface="Times New Roman" pitchFamily="18" charset="0"/>
              </a:rPr>
              <a:t>Слайд 27</a:t>
            </a:r>
            <a:endParaRPr lang="ru-RU" sz="1600" i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7786710" y="1071550"/>
            <a:ext cx="9918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тыс. руб.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428596" y="1369209"/>
          <a:ext cx="8136904" cy="380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" y="96574"/>
            <a:ext cx="9144000" cy="67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города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Ставрополя 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первый квартал 2016 года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956377" y="97194"/>
            <a:ext cx="9790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Слайд 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28</a:t>
            </a:r>
            <a:endParaRPr lang="ru-RU" sz="16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078" name="TextBox 14"/>
          <p:cNvSpPr txBox="1">
            <a:spLocks noChangeArrowheads="1"/>
          </p:cNvSpPr>
          <p:nvPr/>
        </p:nvSpPr>
        <p:spPr bwMode="auto">
          <a:xfrm>
            <a:off x="7740352" y="877280"/>
            <a:ext cx="10062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млн.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7" y="1177314"/>
          <a:ext cx="8496943" cy="3897630"/>
        </p:xfrm>
        <a:graphic>
          <a:graphicData uri="http://schemas.openxmlformats.org/drawingml/2006/table">
            <a:tbl>
              <a:tblPr/>
              <a:tblGrid>
                <a:gridCol w="4536504"/>
                <a:gridCol w="1699785"/>
                <a:gridCol w="2260654"/>
              </a:tblGrid>
              <a:tr h="6413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7620" marR="762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Кассовый расход </a:t>
                      </a:r>
                    </a:p>
                  </a:txBody>
                  <a:tcPr marL="7620" marR="762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7620" marR="762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Остатки  на начало года</a:t>
                      </a:r>
                    </a:p>
                  </a:txBody>
                  <a:tcPr marL="7620" marR="762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122,1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</a:t>
                      </a:r>
                    </a:p>
                  </a:txBody>
                  <a:tcPr marL="7620" marR="762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656,6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656,6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Заемные средства</a:t>
                      </a:r>
                    </a:p>
                  </a:txBody>
                  <a:tcPr marL="7620" marR="762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410,5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 поступления в бюджет города Ставрополя</a:t>
                      </a:r>
                    </a:p>
                  </a:txBody>
                  <a:tcPr marL="7620" marR="762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2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067,1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</a:t>
                      </a:r>
                    </a:p>
                  </a:txBody>
                  <a:tcPr marL="7620" marR="762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645,0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645,0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Погашение заемных средств</a:t>
                      </a:r>
                    </a:p>
                  </a:txBody>
                  <a:tcPr marL="7620" marR="762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610,0</a:t>
                      </a:r>
                      <a:endParaRPr lang="ru-RU" sz="2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 кассовые выплаты из бюджета города Ставрополя</a:t>
                      </a:r>
                    </a:p>
                  </a:txBody>
                  <a:tcPr marL="7620" marR="762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620" marR="762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</a:t>
                      </a:r>
                      <a:r>
                        <a:rPr lang="ru-RU" sz="2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255,0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ru-RU" sz="2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Дефицит</a:t>
                      </a:r>
                    </a:p>
                  </a:txBody>
                  <a:tcPr marL="7620" marR="762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+11,6</a:t>
                      </a:r>
                      <a:endParaRPr lang="ru-RU" sz="2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620" marR="762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-</a:t>
                      </a:r>
                      <a:r>
                        <a:rPr lang="ru-RU" sz="21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65,8</a:t>
                      </a:r>
                      <a:endParaRPr lang="ru-RU" sz="21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620" marR="762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7092280" y="4717707"/>
            <a:ext cx="1440160" cy="5172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97638"/>
            <a:ext cx="8208912" cy="780087"/>
          </a:xfrm>
        </p:spPr>
        <p:txBody>
          <a:bodyPr/>
          <a:lstStyle/>
          <a:p>
            <a:r>
              <a:rPr lang="ru-RU" sz="2400" kern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Первоочередные меры </a:t>
            </a:r>
            <a:br>
              <a:rPr lang="ru-RU" sz="2400" kern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kern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 выходу из кризисной ситуации</a:t>
            </a:r>
            <a:br>
              <a:rPr lang="ru-RU" sz="2400" kern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kern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8072463" y="0"/>
            <a:ext cx="11773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accent6"/>
                </a:solidFill>
                <a:latin typeface="Times New Roman" pitchFamily="18" charset="0"/>
              </a:rPr>
              <a:t>Слайд 29</a:t>
            </a:r>
            <a:endParaRPr lang="ru-RU" sz="1600" i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937287"/>
          <a:ext cx="9144000" cy="4368254"/>
        </p:xfrm>
        <a:graphic>
          <a:graphicData uri="http://schemas.openxmlformats.org/drawingml/2006/table">
            <a:tbl>
              <a:tblPr>
                <a:tableStyleId>{306799F8-075E-4A3A-A7F6-7FBC6576F1A4}</a:tableStyleId>
              </a:tblPr>
              <a:tblGrid>
                <a:gridCol w="9144000"/>
              </a:tblGrid>
              <a:tr h="806244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Временная блокировка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расходов, по которым не осуществлены процедуры закупок</a:t>
                      </a:r>
                      <a:endParaRPr lang="ru-RU" sz="1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solidFill>
                      <a:schemeClr val="accent1"/>
                    </a:solidFill>
                  </a:tcPr>
                </a:tc>
              </a:tr>
              <a:tr h="61978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2. П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риостановка или отмена неэффективных мероприятий муниципальных программ</a:t>
                      </a:r>
                      <a:endParaRPr lang="ru-RU" sz="1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solidFill>
                      <a:srgbClr val="FFCCFF"/>
                    </a:solidFill>
                  </a:tcPr>
                </a:tc>
              </a:tr>
              <a:tr h="796172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Подготовка проекта решения СГД о внесении изменений в бюджет в части блокировки расходов</a:t>
                      </a:r>
                      <a:endParaRPr lang="ru-RU" sz="1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solidFill>
                      <a:srgbClr val="CCFFCC"/>
                    </a:solidFill>
                  </a:tcPr>
                </a:tc>
              </a:tr>
              <a:tr h="85523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</a:rPr>
                        <a:t>4. </a:t>
                      </a: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проекта постановления администрации города Ставрополя об особенностях исполнения бюджета города в первом полугодии 2016 года</a:t>
                      </a:r>
                      <a:endParaRPr lang="ru-RU" sz="1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solidFill>
                      <a:srgbClr val="CCCCFF"/>
                    </a:solidFill>
                  </a:tcPr>
                </a:tc>
              </a:tr>
              <a:tr h="12852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 Усиление контроля за реализацией Плана мероприятий, направленных на увеличение роста доходов и оптимизацию расходов бюджета города Ставрополя, совершенствование долговой политики города Ставрополя на 2016 год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solidFill>
                      <a:srgbClr val="FF99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23528" y="3217541"/>
            <a:ext cx="9144000" cy="82683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400" dirty="0">
                <a:solidFill>
                  <a:schemeClr val="bg2"/>
                </a:solidFill>
              </a:rPr>
              <a:t>СПАСИБО ЗА ВНИМАНИЕ!</a:t>
            </a:r>
          </a:p>
        </p:txBody>
      </p:sp>
      <p:pic>
        <p:nvPicPr>
          <p:cNvPr id="6" name="Picture 5" descr="ger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657367"/>
            <a:ext cx="2214578" cy="173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7" name="Text Box 3"/>
          <p:cNvSpPr txBox="1">
            <a:spLocks noChangeArrowheads="1"/>
          </p:cNvSpPr>
          <p:nvPr/>
        </p:nvSpPr>
        <p:spPr>
          <a:xfrm>
            <a:off x="571472" y="178575"/>
            <a:ext cx="83248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ДОКЛАД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892956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исполнении бюджета</a:t>
            </a:r>
            <a:endParaRPr lang="en-US" sz="28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города Ставрополя</a:t>
            </a:r>
            <a:r>
              <a:rPr lang="en-US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2015 года</a:t>
            </a:r>
            <a:endParaRPr lang="ru-RU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oup 4"/>
          <p:cNvGraphicFramePr>
            <a:graphicFrameLocks noGrp="1"/>
          </p:cNvGraphicFramePr>
          <p:nvPr/>
        </p:nvGraphicFramePr>
        <p:xfrm>
          <a:off x="537842" y="1477347"/>
          <a:ext cx="8606158" cy="762000"/>
        </p:xfrm>
        <a:graphic>
          <a:graphicData uri="http://schemas.openxmlformats.org/drawingml/2006/table">
            <a:tbl>
              <a:tblPr/>
              <a:tblGrid>
                <a:gridCol w="1804724"/>
                <a:gridCol w="6801434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2000" kern="1200" dirty="0" smtClean="0"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T="38100" marB="381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baseline="0" dirty="0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   </a:t>
                      </a:r>
                    </a:p>
                  </a:txBody>
                  <a:tcPr marT="38100" marB="381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                 </a:t>
                      </a:r>
                    </a:p>
                  </a:txBody>
                  <a:tcPr marT="38100" marB="381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2400" kern="1200" dirty="0" smtClean="0">
                        <a:solidFill>
                          <a:srgbClr val="FFFF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4038600"/>
          <a:ext cx="91440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882"/>
                <a:gridCol w="7499118"/>
              </a:tblGrid>
              <a:tr h="1676400">
                <a:tc>
                  <a:txBody>
                    <a:bodyPr/>
                    <a:lstStyle/>
                    <a:p>
                      <a:r>
                        <a:rPr lang="ru-RU" sz="1500" kern="1200" dirty="0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Докладчик</a:t>
                      </a:r>
                      <a:endParaRPr lang="ru-RU" sz="1500" dirty="0"/>
                    </a:p>
                  </a:txBody>
                  <a:tcPr marT="38100" marB="381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kern="1200" baseline="0" dirty="0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Поддубная Татьяна Юрьевна</a:t>
                      </a:r>
                    </a:p>
                    <a:p>
                      <a:endParaRPr lang="ru-RU" sz="1500" kern="1200" baseline="0" dirty="0" smtClean="0"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r>
                        <a:rPr lang="ru-RU" sz="1500" b="1" kern="1200" baseline="0" dirty="0" smtClean="0">
                          <a:solidFill>
                            <a:schemeClr val="accent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+mn-ea"/>
                          <a:cs typeface="Arial" charset="0"/>
                        </a:rPr>
                        <a:t>Исполняющий обязанности заместителя главы администрации города Ставрополя, руководителя комитета финансов и бюджета администрации города Ставрополя первый заместитель руководителя комитета финансов и бюджета администрации города Ставрополя</a:t>
                      </a:r>
                      <a:endParaRPr lang="ru-RU" sz="1500" b="1" kern="1200" baseline="0" dirty="0">
                        <a:solidFill>
                          <a:schemeClr val="accent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T="38100" marB="38100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" y="157200"/>
            <a:ext cx="9288463" cy="69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объемы бюджета города по доходам и расходам в динамике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135938" y="0"/>
            <a:ext cx="8764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chemeClr val="accent6"/>
                </a:solidFill>
                <a:latin typeface="Times New Roman" pitchFamily="18" charset="0"/>
              </a:rPr>
              <a:t>Слайд </a:t>
            </a:r>
            <a:r>
              <a:rPr lang="ru-RU" sz="1600" i="1" dirty="0" smtClean="0">
                <a:solidFill>
                  <a:schemeClr val="accent6"/>
                </a:solidFill>
                <a:latin typeface="Times New Roman" pitchFamily="18" charset="0"/>
              </a:rPr>
              <a:t>3</a:t>
            </a:r>
            <a:endParaRPr lang="ru-RU" sz="1600" i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  <p:sp>
        <p:nvSpPr>
          <p:cNvPr id="4102" name="TextBox 14"/>
          <p:cNvSpPr txBox="1">
            <a:spLocks noChangeArrowheads="1"/>
          </p:cNvSpPr>
          <p:nvPr/>
        </p:nvSpPr>
        <p:spPr bwMode="auto">
          <a:xfrm>
            <a:off x="7918450" y="1177396"/>
            <a:ext cx="12252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тыс. руб</a:t>
            </a:r>
            <a:r>
              <a:rPr lang="ru-RU" b="1" dirty="0"/>
              <a:t>.</a:t>
            </a:r>
          </a:p>
        </p:txBody>
      </p:sp>
      <p:sp>
        <p:nvSpPr>
          <p:cNvPr id="11" name="Стрелка вправо 10"/>
          <p:cNvSpPr/>
          <p:nvPr/>
        </p:nvSpPr>
        <p:spPr>
          <a:xfrm rot="20676050">
            <a:off x="2326969" y="1448213"/>
            <a:ext cx="2077688" cy="1057765"/>
          </a:xfrm>
          <a:prstGeom prst="rightArrow">
            <a:avLst>
              <a:gd name="adj1" fmla="val 556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+ 703,1</a:t>
            </a:r>
          </a:p>
          <a:p>
            <a:pPr algn="ctr"/>
            <a:r>
              <a:rPr lang="ru-RU" dirty="0" smtClean="0">
                <a:solidFill>
                  <a:schemeClr val="accent2"/>
                </a:solidFill>
              </a:rPr>
              <a:t>+9,1%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0849471">
            <a:off x="5410440" y="1344851"/>
            <a:ext cx="2000264" cy="1093471"/>
          </a:xfrm>
          <a:prstGeom prst="rightArrow">
            <a:avLst>
              <a:gd name="adj1" fmla="val 5400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99"/>
                </a:solidFill>
              </a:rPr>
              <a:t>+ 1 076</a:t>
            </a:r>
          </a:p>
          <a:p>
            <a:pPr algn="ctr"/>
            <a:r>
              <a:rPr lang="ru-RU" dirty="0" smtClean="0">
                <a:solidFill>
                  <a:srgbClr val="333399"/>
                </a:solidFill>
              </a:rPr>
              <a:t>+ 13,8%</a:t>
            </a:r>
            <a:endParaRPr lang="ru-RU" dirty="0">
              <a:solidFill>
                <a:srgbClr val="333399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918450" y="937287"/>
            <a:ext cx="10062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млн.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руб.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5652120" y="817273"/>
            <a:ext cx="1658464" cy="60006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rgbClr val="0070C0"/>
                </a:solidFill>
              </a:rPr>
              <a:t>Расходы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419872" y="4717707"/>
            <a:ext cx="914400" cy="7620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002060"/>
                </a:solidFill>
              </a:rPr>
              <a:t>2015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2411760" y="4717707"/>
            <a:ext cx="914400" cy="7620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00B050"/>
                </a:solidFill>
              </a:rPr>
              <a:t>2014</a:t>
            </a:r>
            <a:endParaRPr lang="ru-RU" sz="1800" b="1" dirty="0">
              <a:solidFill>
                <a:srgbClr val="00B050"/>
              </a:solidFill>
            </a:endParaRPr>
          </a:p>
        </p:txBody>
      </p:sp>
      <p:sp>
        <p:nvSpPr>
          <p:cNvPr id="18" name="Цилиндр 17"/>
          <p:cNvSpPr/>
          <p:nvPr/>
        </p:nvSpPr>
        <p:spPr>
          <a:xfrm>
            <a:off x="2267744" y="2617473"/>
            <a:ext cx="1008112" cy="1980220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7 725,5</a:t>
            </a:r>
            <a:endParaRPr lang="ru-RU" b="1" dirty="0"/>
          </a:p>
        </p:txBody>
      </p:sp>
      <p:sp>
        <p:nvSpPr>
          <p:cNvPr id="19" name="Цилиндр 18"/>
          <p:cNvSpPr/>
          <p:nvPr/>
        </p:nvSpPr>
        <p:spPr>
          <a:xfrm>
            <a:off x="3347864" y="2377447"/>
            <a:ext cx="1080120" cy="2220247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8 428,7</a:t>
            </a:r>
            <a:endParaRPr lang="ru-RU" b="1" dirty="0"/>
          </a:p>
        </p:txBody>
      </p:sp>
      <p:sp>
        <p:nvSpPr>
          <p:cNvPr id="20" name="TextBox 1"/>
          <p:cNvSpPr txBox="1"/>
          <p:nvPr/>
        </p:nvSpPr>
        <p:spPr>
          <a:xfrm>
            <a:off x="2483768" y="817273"/>
            <a:ext cx="1656184" cy="60006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rgbClr val="0070C0"/>
                </a:solidFill>
              </a:rPr>
              <a:t>Доходы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21" name="Цилиндр 20"/>
          <p:cNvSpPr/>
          <p:nvPr/>
        </p:nvSpPr>
        <p:spPr>
          <a:xfrm>
            <a:off x="5364088" y="2557467"/>
            <a:ext cx="1008112" cy="2100233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7 777,5</a:t>
            </a:r>
            <a:endParaRPr lang="ru-RU" b="1" dirty="0"/>
          </a:p>
        </p:txBody>
      </p:sp>
      <p:sp>
        <p:nvSpPr>
          <p:cNvPr id="22" name="Цилиндр 21"/>
          <p:cNvSpPr/>
          <p:nvPr/>
        </p:nvSpPr>
        <p:spPr>
          <a:xfrm>
            <a:off x="6444208" y="2317440"/>
            <a:ext cx="1080120" cy="2340260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8 853,4</a:t>
            </a:r>
            <a:endParaRPr lang="ru-RU" b="1" dirty="0"/>
          </a:p>
        </p:txBody>
      </p:sp>
      <p:sp>
        <p:nvSpPr>
          <p:cNvPr id="23" name="TextBox 1"/>
          <p:cNvSpPr txBox="1"/>
          <p:nvPr/>
        </p:nvSpPr>
        <p:spPr>
          <a:xfrm>
            <a:off x="6444208" y="4777713"/>
            <a:ext cx="914400" cy="7620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002060"/>
                </a:solidFill>
              </a:rPr>
              <a:t>2015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5436096" y="4777713"/>
            <a:ext cx="914400" cy="7620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00B050"/>
                </a:solidFill>
              </a:rPr>
              <a:t>2014</a:t>
            </a:r>
            <a:endParaRPr lang="ru-RU" sz="1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7240"/>
            <a:ext cx="8858280" cy="615267"/>
          </a:xfrm>
        </p:spPr>
        <p:txBody>
          <a:bodyPr>
            <a:noAutofit/>
          </a:bodyPr>
          <a:lstStyle/>
          <a:p>
            <a:r>
              <a:rPr lang="ru-RU" sz="2400" kern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Структура доходов бюджета города Ставрополя в динамике</a:t>
            </a:r>
            <a:br>
              <a:rPr lang="ru-RU" sz="2400" kern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rPr>
              <a:t> </a:t>
            </a:r>
            <a:br>
              <a:rPr lang="ru-RU" sz="2400" b="1" dirty="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rPr>
            </a:br>
            <a:endParaRPr lang="ru-RU" sz="2400" b="1" dirty="0">
              <a:solidFill>
                <a:schemeClr val="bg2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7966694" y="0"/>
            <a:ext cx="11773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accent6"/>
                </a:solidFill>
                <a:latin typeface="Times New Roman" pitchFamily="18" charset="0"/>
              </a:rPr>
              <a:t>Слайд 4</a:t>
            </a:r>
            <a:endParaRPr lang="ru-RU" sz="1600" i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956376" y="997294"/>
            <a:ext cx="10062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млн.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357333"/>
          <a:ext cx="8464460" cy="3240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1224136"/>
                <a:gridCol w="1152128"/>
                <a:gridCol w="1219858"/>
                <a:gridCol w="1156406"/>
                <a:gridCol w="1695708"/>
              </a:tblGrid>
              <a:tr h="764466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accent6"/>
                          </a:solidFill>
                        </a:rPr>
                        <a:t>ДОХОДЫ</a:t>
                      </a:r>
                      <a:endParaRPr lang="ru-RU" sz="150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 anchor="ctr"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/>
                          </a:solidFill>
                        </a:rPr>
                        <a:t>2014</a:t>
                      </a:r>
                      <a:endParaRPr lang="ru-RU" sz="150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 anchor="ctr"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6"/>
                          </a:solidFill>
                        </a:rPr>
                        <a:t>2015</a:t>
                      </a:r>
                      <a:endParaRPr lang="ru-RU" sz="150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 anchor="ctr"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solidFill>
                            <a:schemeClr val="accent6"/>
                          </a:solidFill>
                        </a:rPr>
                        <a:t>Отклонение</a:t>
                      </a:r>
                      <a:endParaRPr lang="ru-RU" sz="1500" dirty="0">
                        <a:solidFill>
                          <a:schemeClr val="accent6"/>
                        </a:solidFill>
                      </a:endParaRPr>
                    </a:p>
                  </a:txBody>
                  <a:tcPr marT="38100" marB="38100" anchor="ctr"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</a:tr>
              <a:tr h="799143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Собственные доходы</a:t>
                      </a:r>
                      <a:endParaRPr lang="ru-RU" sz="1500" b="1" dirty="0"/>
                    </a:p>
                  </a:txBody>
                  <a:tcPr marT="38100" marB="38100" anchor="ctr"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3</a:t>
                      </a:r>
                      <a:r>
                        <a:rPr lang="ru-RU" sz="1500" b="1" baseline="0" dirty="0" smtClean="0"/>
                        <a:t> 499,9</a:t>
                      </a:r>
                      <a:endParaRPr lang="ru-RU" sz="1500" b="1" dirty="0"/>
                    </a:p>
                  </a:txBody>
                  <a:tcPr marT="38100" marB="38100" anchor="ctr"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45,3%</a:t>
                      </a:r>
                      <a:endParaRPr lang="ru-RU" sz="1500" b="1" dirty="0"/>
                    </a:p>
                  </a:txBody>
                  <a:tcPr marT="38100" marB="38100" anchor="ctr"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3 558,3</a:t>
                      </a:r>
                      <a:endParaRPr lang="ru-RU" sz="1500" b="1" dirty="0"/>
                    </a:p>
                  </a:txBody>
                  <a:tcPr marT="38100" marB="38100" anchor="ctr"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42,2%</a:t>
                      </a:r>
                      <a:endParaRPr lang="ru-RU" sz="1500" b="1" dirty="0"/>
                    </a:p>
                  </a:txBody>
                  <a:tcPr marT="38100" marB="38100" anchor="ctr"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58,4</a:t>
                      </a:r>
                      <a:endParaRPr lang="ru-RU" sz="1500" b="1" dirty="0"/>
                    </a:p>
                  </a:txBody>
                  <a:tcPr marT="38100" marB="38100" anchor="ctr"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</a:tr>
              <a:tr h="1141633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Межбюджетные трансферты</a:t>
                      </a:r>
                      <a:endParaRPr lang="ru-RU" sz="1500" b="1" dirty="0"/>
                    </a:p>
                  </a:txBody>
                  <a:tcPr marT="38100" marB="38100" anchor="ctr"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4 225,6</a:t>
                      </a:r>
                      <a:endParaRPr lang="ru-RU" sz="1500" b="1" dirty="0"/>
                    </a:p>
                  </a:txBody>
                  <a:tcPr marT="38100" marB="38100" anchor="ctr"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54,7%</a:t>
                      </a:r>
                      <a:endParaRPr lang="ru-RU" sz="1500" b="1" dirty="0"/>
                    </a:p>
                  </a:txBody>
                  <a:tcPr marT="38100" marB="38100" anchor="ctr"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4 870,4</a:t>
                      </a:r>
                      <a:endParaRPr lang="ru-RU" sz="1500" b="1" dirty="0"/>
                    </a:p>
                  </a:txBody>
                  <a:tcPr marT="38100" marB="38100" anchor="ctr"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57,8%</a:t>
                      </a:r>
                      <a:endParaRPr lang="ru-RU" sz="1500" b="1" dirty="0"/>
                    </a:p>
                  </a:txBody>
                  <a:tcPr marT="38100" marB="38100" anchor="ctr"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644,8</a:t>
                      </a:r>
                      <a:endParaRPr lang="ru-RU" sz="1500" b="1" dirty="0"/>
                    </a:p>
                  </a:txBody>
                  <a:tcPr marT="38100" marB="38100" anchor="ctr"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</a:tr>
              <a:tr h="535126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ИТОГО</a:t>
                      </a:r>
                      <a:r>
                        <a:rPr lang="ru-RU" sz="1500" b="1" baseline="0" dirty="0" smtClean="0"/>
                        <a:t> </a:t>
                      </a:r>
                      <a:endParaRPr lang="ru-RU" sz="1500" b="1" dirty="0"/>
                    </a:p>
                  </a:txBody>
                  <a:tcPr marT="38100" marB="38100" anchor="ctr"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7 725,5 </a:t>
                      </a:r>
                      <a:endParaRPr lang="ru-RU" sz="1500" b="1" dirty="0"/>
                    </a:p>
                  </a:txBody>
                  <a:tcPr marT="38100" marB="38100" anchor="ctr"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100%</a:t>
                      </a:r>
                      <a:endParaRPr lang="ru-RU" sz="1500" b="1" dirty="0"/>
                    </a:p>
                  </a:txBody>
                  <a:tcPr marT="38100" marB="38100" anchor="ctr"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8 428,7</a:t>
                      </a:r>
                      <a:endParaRPr lang="ru-RU" sz="1500" b="1" dirty="0"/>
                    </a:p>
                  </a:txBody>
                  <a:tcPr marT="38100" marB="38100" anchor="ctr"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100%</a:t>
                      </a:r>
                      <a:endParaRPr lang="ru-RU" sz="1500" b="1" dirty="0"/>
                    </a:p>
                  </a:txBody>
                  <a:tcPr marT="38100" marB="38100" anchor="ctr"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703,2</a:t>
                      </a:r>
                    </a:p>
                  </a:txBody>
                  <a:tcPr marT="38100" marB="38100" anchor="ctr"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Group 47"/>
          <p:cNvGraphicFramePr>
            <a:graphicFrameLocks noGrp="1"/>
          </p:cNvGraphicFramePr>
          <p:nvPr>
            <p:ph sz="half" idx="1"/>
          </p:nvPr>
        </p:nvGraphicFramePr>
        <p:xfrm>
          <a:off x="2786050" y="1250145"/>
          <a:ext cx="3786214" cy="1002887"/>
        </p:xfrm>
        <a:graphic>
          <a:graphicData uri="http://schemas.openxmlformats.org/drawingml/2006/table">
            <a:tbl>
              <a:tblPr/>
              <a:tblGrid>
                <a:gridCol w="1143008"/>
                <a:gridCol w="1357322"/>
                <a:gridCol w="1285884"/>
              </a:tblGrid>
              <a:tr h="5057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39000" marB="39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7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4 225,6</a:t>
                      </a:r>
                    </a:p>
                  </a:txBody>
                  <a:tcPr marT="38100" marB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6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4 870,4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+ 644,8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  <p:sp>
        <p:nvSpPr>
          <p:cNvPr id="3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17207"/>
            <a:ext cx="8964488" cy="892975"/>
          </a:xfrm>
        </p:spPr>
        <p:txBody>
          <a:bodyPr/>
          <a:lstStyle/>
          <a:p>
            <a:pPr>
              <a:defRPr/>
            </a:pPr>
            <a:r>
              <a:rPr lang="ru-RU" sz="2400" kern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Структура безвозмездных поступлений бюджета города Ставрополя от других бюджетов бюджетной системы Российской Федерации за 2015 год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452320" y="1237320"/>
            <a:ext cx="10062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млн.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руб.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611560" y="5197760"/>
            <a:ext cx="357190" cy="238127"/>
          </a:xfrm>
          <a:prstGeom prst="rect">
            <a:avLst/>
          </a:prstGeom>
          <a:solidFill>
            <a:srgbClr val="00E66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3923928" y="5197760"/>
            <a:ext cx="357190" cy="238127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1539" y="5179235"/>
            <a:ext cx="2996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- 2014 год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355976" y="519776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2015 год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6876256" y="5197760"/>
            <a:ext cx="357190" cy="238127"/>
          </a:xfrm>
          <a:prstGeom prst="rect">
            <a:avLst/>
          </a:prstGeom>
          <a:solidFill>
            <a:srgbClr val="33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26" name="Group 47"/>
          <p:cNvGraphicFramePr>
            <a:graphicFrameLocks/>
          </p:cNvGraphicFramePr>
          <p:nvPr/>
        </p:nvGraphicFramePr>
        <p:xfrm>
          <a:off x="251520" y="2377447"/>
          <a:ext cx="3786214" cy="754435"/>
        </p:xfrm>
        <a:graphic>
          <a:graphicData uri="http://schemas.openxmlformats.org/drawingml/2006/table">
            <a:tbl>
              <a:tblPr/>
              <a:tblGrid>
                <a:gridCol w="1143008"/>
                <a:gridCol w="1214446"/>
                <a:gridCol w="1428760"/>
              </a:tblGrid>
              <a:tr h="332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Дотации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39000" marB="39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T="38100" marB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6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10,6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7,2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Group 47"/>
          <p:cNvGraphicFramePr>
            <a:graphicFrameLocks/>
          </p:cNvGraphicFramePr>
          <p:nvPr/>
        </p:nvGraphicFramePr>
        <p:xfrm>
          <a:off x="5072066" y="2377448"/>
          <a:ext cx="3786214" cy="872219"/>
        </p:xfrm>
        <a:graphic>
          <a:graphicData uri="http://schemas.openxmlformats.org/drawingml/2006/table">
            <a:tbl>
              <a:tblPr/>
              <a:tblGrid>
                <a:gridCol w="1143008"/>
                <a:gridCol w="1214446"/>
                <a:gridCol w="1428760"/>
              </a:tblGrid>
              <a:tr h="45486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Субвенции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39000" marB="39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3 414,6</a:t>
                      </a:r>
                    </a:p>
                  </a:txBody>
                  <a:tcPr marT="38100" marB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6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3 611,8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+ 197,2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308304" y="5137753"/>
            <a:ext cx="1621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Отклонение</a:t>
            </a:r>
            <a:endParaRPr lang="ru-RU" dirty="0"/>
          </a:p>
        </p:txBody>
      </p:sp>
      <p:graphicFrame>
        <p:nvGraphicFramePr>
          <p:cNvPr id="29" name="Group 47"/>
          <p:cNvGraphicFramePr>
            <a:graphicFrameLocks/>
          </p:cNvGraphicFramePr>
          <p:nvPr/>
        </p:nvGraphicFramePr>
        <p:xfrm>
          <a:off x="251520" y="3337554"/>
          <a:ext cx="3786214" cy="773381"/>
        </p:xfrm>
        <a:graphic>
          <a:graphicData uri="http://schemas.openxmlformats.org/drawingml/2006/table">
            <a:tbl>
              <a:tblPr/>
              <a:tblGrid>
                <a:gridCol w="1143008"/>
                <a:gridCol w="1214446"/>
                <a:gridCol w="1428760"/>
              </a:tblGrid>
              <a:tr h="332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Субсидии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39000" marB="39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3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805,4</a:t>
                      </a:r>
                    </a:p>
                  </a:txBody>
                  <a:tcPr marT="38100" marB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6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1 234,4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+ 429,0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Group 47"/>
          <p:cNvGraphicFramePr>
            <a:graphicFrameLocks/>
          </p:cNvGraphicFramePr>
          <p:nvPr/>
        </p:nvGraphicFramePr>
        <p:xfrm>
          <a:off x="5076056" y="3337554"/>
          <a:ext cx="3786214" cy="1002609"/>
        </p:xfrm>
        <a:graphic>
          <a:graphicData uri="http://schemas.openxmlformats.org/drawingml/2006/table">
            <a:tbl>
              <a:tblPr/>
              <a:tblGrid>
                <a:gridCol w="1143008"/>
                <a:gridCol w="1214446"/>
                <a:gridCol w="1428760"/>
              </a:tblGrid>
              <a:tr h="58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Прочие межбюджетные трансферты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39000" marB="39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30,9</a:t>
                      </a:r>
                    </a:p>
                  </a:txBody>
                  <a:tcPr marT="38100" marB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6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28,3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- 2,6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  <p:cxnSp>
        <p:nvCxnSpPr>
          <p:cNvPr id="32" name="Прямая соединительная линия 31"/>
          <p:cNvCxnSpPr/>
          <p:nvPr/>
        </p:nvCxnSpPr>
        <p:spPr bwMode="auto">
          <a:xfrm>
            <a:off x="4000496" y="2797969"/>
            <a:ext cx="1071570" cy="13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Прямая соединительная линия 32"/>
          <p:cNvCxnSpPr/>
          <p:nvPr/>
        </p:nvCxnSpPr>
        <p:spPr bwMode="auto">
          <a:xfrm>
            <a:off x="4000496" y="3988602"/>
            <a:ext cx="1071570" cy="13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Прямая соединительная линия 36"/>
          <p:cNvCxnSpPr/>
          <p:nvPr/>
        </p:nvCxnSpPr>
        <p:spPr bwMode="auto">
          <a:xfrm rot="5400000">
            <a:off x="3709519" y="3125326"/>
            <a:ext cx="1725757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1" name="Group 47"/>
          <p:cNvGraphicFramePr>
            <a:graphicFrameLocks/>
          </p:cNvGraphicFramePr>
          <p:nvPr/>
        </p:nvGraphicFramePr>
        <p:xfrm>
          <a:off x="251520" y="4237654"/>
          <a:ext cx="3786214" cy="773381"/>
        </p:xfrm>
        <a:graphic>
          <a:graphicData uri="http://schemas.openxmlformats.org/drawingml/2006/table">
            <a:tbl>
              <a:tblPr/>
              <a:tblGrid>
                <a:gridCol w="1143008"/>
                <a:gridCol w="1214446"/>
                <a:gridCol w="1428760"/>
              </a:tblGrid>
              <a:tr h="332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Возврат остатков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39000" marB="39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3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- 30,1</a:t>
                      </a:r>
                    </a:p>
                  </a:txBody>
                  <a:tcPr marT="38100" marB="38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6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- 16,3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+ 46,4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  <p:cxnSp>
        <p:nvCxnSpPr>
          <p:cNvPr id="38" name="Прямая соединительная линия 37"/>
          <p:cNvCxnSpPr/>
          <p:nvPr/>
        </p:nvCxnSpPr>
        <p:spPr>
          <a:xfrm>
            <a:off x="4572000" y="3997627"/>
            <a:ext cx="0" cy="7800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4067944" y="4777713"/>
            <a:ext cx="50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7966694" y="0"/>
            <a:ext cx="11773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chemeClr val="accent6"/>
                </a:solidFill>
                <a:latin typeface="Times New Roman" pitchFamily="18" charset="0"/>
              </a:rPr>
              <a:t>Слайд 5</a:t>
            </a:r>
            <a:endParaRPr lang="ru-RU" sz="1600" i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97638"/>
            <a:ext cx="8532440" cy="78008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kern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Динамика поступления собственных доходов</a:t>
            </a:r>
            <a:r>
              <a:rPr lang="ru-RU" sz="2400" b="1" dirty="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rPr>
            </a:br>
            <a:endParaRPr lang="ru-RU" sz="2400" b="1" dirty="0" smtClean="0">
              <a:solidFill>
                <a:schemeClr val="bg2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8135938" y="0"/>
            <a:ext cx="8764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 dirty="0" smtClean="0">
                <a:solidFill>
                  <a:schemeClr val="accent6"/>
                </a:solidFill>
                <a:latin typeface="Times New Roman" pitchFamily="18" charset="0"/>
              </a:rPr>
              <a:t>Слайд 6</a:t>
            </a:r>
            <a:endParaRPr lang="ru-RU" sz="1600" i="1" dirty="0">
              <a:solidFill>
                <a:schemeClr val="accent6"/>
              </a:solidFill>
              <a:latin typeface="Times New Roman" pitchFamily="18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7812360" y="877280"/>
            <a:ext cx="10062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млн.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руб.</a:t>
            </a:r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395536" y="2497460"/>
            <a:ext cx="1296144" cy="2040227"/>
          </a:xfrm>
          <a:prstGeom prst="flowChartProcess">
            <a:avLst/>
          </a:prstGeom>
          <a:solidFill>
            <a:srgbClr val="2F59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1765398" y="2377447"/>
            <a:ext cx="1296144" cy="2160240"/>
          </a:xfrm>
          <a:prstGeom prst="flowChartProcess">
            <a:avLst/>
          </a:prstGeom>
          <a:solidFill>
            <a:srgbClr val="A4F6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3349574" y="2857500"/>
            <a:ext cx="1296144" cy="1680187"/>
          </a:xfrm>
          <a:prstGeom prst="flowChartProcess">
            <a:avLst/>
          </a:prstGeom>
          <a:solidFill>
            <a:srgbClr val="2F59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4788024" y="2617474"/>
            <a:ext cx="1296144" cy="1917363"/>
          </a:xfrm>
          <a:prstGeom prst="flowChartProcess">
            <a:avLst/>
          </a:prstGeom>
          <a:solidFill>
            <a:srgbClr val="A4F6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95536" y="213742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/>
                </a:solidFill>
              </a:rPr>
              <a:t>3 499,9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5696" y="2017407"/>
            <a:ext cx="1366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/>
                </a:solidFill>
              </a:rPr>
              <a:t>3 558,3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8024" y="2317440"/>
            <a:ext cx="1366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/>
                </a:solidFill>
              </a:rPr>
              <a:t>2 716,7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75856" y="2497460"/>
            <a:ext cx="1441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/>
                </a:solidFill>
              </a:rPr>
              <a:t>2 547,2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sp>
        <p:nvSpPr>
          <p:cNvPr id="34" name="Стрелка вправо с вырезом 33"/>
          <p:cNvSpPr/>
          <p:nvPr/>
        </p:nvSpPr>
        <p:spPr>
          <a:xfrm rot="20748929">
            <a:off x="671002" y="1495019"/>
            <a:ext cx="1587092" cy="598678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5" name="Стрелка вправо с вырезом 34"/>
          <p:cNvSpPr/>
          <p:nvPr/>
        </p:nvSpPr>
        <p:spPr>
          <a:xfrm rot="20484870">
            <a:off x="3713897" y="1631936"/>
            <a:ext cx="1656184" cy="660073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7544" y="1117307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8A3E"/>
                </a:solidFill>
              </a:rPr>
              <a:t>+ 58,4</a:t>
            </a:r>
            <a:endParaRPr lang="ru-RU" sz="2000" b="1" dirty="0">
              <a:solidFill>
                <a:srgbClr val="008A3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67944" y="1237320"/>
            <a:ext cx="1585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8A3E"/>
                </a:solidFill>
              </a:rPr>
              <a:t>+ 169,5</a:t>
            </a:r>
            <a:endParaRPr lang="ru-RU" sz="2000" b="1" dirty="0">
              <a:solidFill>
                <a:srgbClr val="008A3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501774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СОБСТВЕННЫЕ ДОХОДЫ , в т.ч.  НАЛОГОВЫЕ ДОХОДЫ    и   НЕНАЛОГОВЫЕ ДОХОДЫ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9592" y="757267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8A3E"/>
                </a:solidFill>
              </a:rPr>
              <a:t>1,7%</a:t>
            </a:r>
            <a:endParaRPr lang="ru-RU" sz="2000" b="1" dirty="0">
              <a:solidFill>
                <a:srgbClr val="008A3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27984" y="93728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8A3E"/>
                </a:solidFill>
              </a:rPr>
              <a:t>6,7%</a:t>
            </a:r>
            <a:endParaRPr lang="ru-RU" b="1" dirty="0">
              <a:solidFill>
                <a:srgbClr val="008A3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7544" y="4537687"/>
            <a:ext cx="1225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/>
                </a:solidFill>
              </a:rPr>
              <a:t>2014</a:t>
            </a:r>
            <a:endParaRPr lang="ru-RU" sz="1400" b="1" dirty="0">
              <a:solidFill>
                <a:schemeClr val="accent6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763688" y="4537687"/>
            <a:ext cx="1297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/>
                </a:solidFill>
              </a:rPr>
              <a:t>2015</a:t>
            </a:r>
            <a:endParaRPr lang="ru-RU" sz="1400" b="1" dirty="0">
              <a:solidFill>
                <a:schemeClr val="accent6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91880" y="4537687"/>
            <a:ext cx="1153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/>
                </a:solidFill>
              </a:rPr>
              <a:t>2014</a:t>
            </a:r>
            <a:endParaRPr lang="ru-RU" sz="1400" b="1" dirty="0">
              <a:solidFill>
                <a:schemeClr val="accent6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60032" y="453768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/>
                </a:solidFill>
              </a:rPr>
              <a:t>2015</a:t>
            </a:r>
            <a:endParaRPr lang="ru-RU" sz="1400" b="1" dirty="0">
              <a:solidFill>
                <a:schemeClr val="accent6"/>
              </a:solidFill>
            </a:endParaRPr>
          </a:p>
        </p:txBody>
      </p:sp>
      <p:sp>
        <p:nvSpPr>
          <p:cNvPr id="48" name="Блок-схема: процесс 47"/>
          <p:cNvSpPr/>
          <p:nvPr/>
        </p:nvSpPr>
        <p:spPr>
          <a:xfrm>
            <a:off x="6228184" y="3397560"/>
            <a:ext cx="1296144" cy="1140127"/>
          </a:xfrm>
          <a:prstGeom prst="flowChartProcess">
            <a:avLst/>
          </a:prstGeom>
          <a:solidFill>
            <a:srgbClr val="2F59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процесс 48"/>
          <p:cNvSpPr/>
          <p:nvPr/>
        </p:nvSpPr>
        <p:spPr>
          <a:xfrm>
            <a:off x="7668344" y="3517574"/>
            <a:ext cx="1296144" cy="1020113"/>
          </a:xfrm>
          <a:prstGeom prst="flowChartProcess">
            <a:avLst/>
          </a:prstGeom>
          <a:solidFill>
            <a:srgbClr val="A4F6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с вырезом 49"/>
          <p:cNvSpPr/>
          <p:nvPr/>
        </p:nvSpPr>
        <p:spPr>
          <a:xfrm rot="917485">
            <a:off x="6956081" y="2531737"/>
            <a:ext cx="1656184" cy="660073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6804248" y="183738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- 11,7 %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89934" y="213742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- 111,1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56176" y="3037520"/>
            <a:ext cx="1366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/>
                </a:solidFill>
              </a:rPr>
              <a:t> 952,7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40352" y="321754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/>
                </a:solidFill>
              </a:rPr>
              <a:t>841,6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28184" y="459769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/>
                </a:solidFill>
              </a:rPr>
              <a:t>2014</a:t>
            </a:r>
            <a:endParaRPr lang="ru-RU" sz="1400" b="1" dirty="0">
              <a:solidFill>
                <a:schemeClr val="accent6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84368" y="4597694"/>
            <a:ext cx="1009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/>
                </a:solidFill>
              </a:rPr>
              <a:t>2015</a:t>
            </a:r>
            <a:endParaRPr lang="ru-RU" sz="14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7200"/>
            <a:ext cx="9144000" cy="84009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kern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Исполнение бюджета города Ставрополя за </a:t>
            </a:r>
            <a:br>
              <a:rPr lang="ru-RU" sz="2400" kern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kern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2015 год по собственным доходам</a:t>
            </a:r>
            <a:endParaRPr lang="ru-RU" sz="2400" kern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8260717" y="0"/>
            <a:ext cx="8764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Слайд 7</a:t>
            </a:r>
            <a:endParaRPr lang="ru-RU" sz="16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884368" y="997294"/>
            <a:ext cx="10062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млн.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руб.</a:t>
            </a:r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-540568" y="1357333"/>
          <a:ext cx="4248472" cy="378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79512" y="91328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Анализ структуры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2699792" y="2137420"/>
          <a:ext cx="7058619" cy="3577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07904" y="913284"/>
            <a:ext cx="60722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Плановое задание выполнено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собственным доходам на 98,8% ( - 41,9),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том числе по:</a:t>
            </a:r>
          </a:p>
          <a:p>
            <a:r>
              <a:rPr lang="ru-RU" b="1" dirty="0" smtClean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налоговым доходам на 101,6% (+ 41,7)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неналоговым доходам на 91,0% (- 83,6)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008" y="3997627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=</a:t>
            </a:r>
            <a:endParaRPr lang="ru-RU" sz="4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1" name="Rectangle 9"/>
          <p:cNvSpPr>
            <a:spLocks noGrp="1" noChangeArrowheads="1"/>
          </p:cNvSpPr>
          <p:nvPr>
            <p:ph type="title"/>
          </p:nvPr>
        </p:nvSpPr>
        <p:spPr>
          <a:xfrm>
            <a:off x="1357290" y="59512"/>
            <a:ext cx="7272808" cy="840093"/>
          </a:xfrm>
        </p:spPr>
        <p:txBody>
          <a:bodyPr>
            <a:noAutofit/>
          </a:bodyPr>
          <a:lstStyle/>
          <a:p>
            <a:r>
              <a:rPr lang="ru-RU" sz="2400" kern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Доходные источники, по которым плановые назначения за 2015 год перевыполнены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785919" y="1071550"/>
            <a:ext cx="30909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17</a:t>
            </a:r>
            <a:r>
              <a:rPr lang="en-US" sz="20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перевыполнен</a:t>
            </a:r>
            <a:endParaRPr lang="ru-RU" sz="2000" b="1" i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>
            <a:off x="323528" y="1537353"/>
            <a:ext cx="785818" cy="3988622"/>
          </a:xfrm>
          <a:prstGeom prst="leftBrace">
            <a:avLst/>
          </a:prstGeom>
          <a:noFill/>
          <a:ln w="38100">
            <a:solidFill>
              <a:srgbClr val="33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715272" y="1012019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% к плану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8028384" y="817274"/>
            <a:ext cx="10559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млн. </a:t>
            </a:r>
            <a:r>
              <a:rPr lang="ru-RU" sz="1400" b="1" dirty="0">
                <a:solidFill>
                  <a:srgbClr val="002060"/>
                </a:solidFill>
              </a:rPr>
              <a:t>руб</a:t>
            </a:r>
            <a:r>
              <a:rPr lang="ru-RU" sz="1400" b="1" dirty="0" smtClean="0">
                <a:solidFill>
                  <a:srgbClr val="002060"/>
                </a:solidFill>
              </a:rPr>
              <a:t>.,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8267542" y="0"/>
            <a:ext cx="8764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Слайд 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8</a:t>
            </a:r>
            <a:endParaRPr lang="ru-RU" sz="16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580112" y="997293"/>
            <a:ext cx="2160240" cy="600067"/>
          </a:xfrm>
          <a:prstGeom prst="ellipse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40152" y="1117307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+140,9</a:t>
            </a:r>
            <a:endParaRPr lang="ru-RU" sz="2400" b="1" dirty="0"/>
          </a:p>
        </p:txBody>
      </p:sp>
      <p:graphicFrame>
        <p:nvGraphicFramePr>
          <p:cNvPr id="26" name="Содержимое 25"/>
          <p:cNvGraphicFramePr>
            <a:graphicFrameLocks noGrp="1"/>
          </p:cNvGraphicFramePr>
          <p:nvPr>
            <p:ph sz="half" idx="1"/>
          </p:nvPr>
        </p:nvGraphicFramePr>
        <p:xfrm>
          <a:off x="457200" y="1333500"/>
          <a:ext cx="7859216" cy="377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8100392" y="1869128"/>
          <a:ext cx="959768" cy="3156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68"/>
              </a:tblGrid>
              <a:tr h="315655">
                <a:tc>
                  <a:txBody>
                    <a:bodyPr/>
                    <a:lstStyle/>
                    <a:p>
                      <a:r>
                        <a:rPr lang="en-US" sz="1500" b="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</a:rPr>
                        <a:t>,8</a:t>
                      </a:r>
                      <a:endParaRPr lang="ru-RU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T="38100" marB="38100">
                    <a:noFill/>
                  </a:tcPr>
                </a:tc>
              </a:tr>
              <a:tr h="31565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131,3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T="38100" marB="38100">
                    <a:noFill/>
                  </a:tcPr>
                </a:tc>
              </a:tr>
              <a:tr h="31565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130,3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T="38100" marB="38100">
                    <a:noFill/>
                  </a:tcPr>
                </a:tc>
              </a:tr>
              <a:tr h="31565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116,5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T="38100" marB="38100">
                    <a:noFill/>
                  </a:tcPr>
                </a:tc>
              </a:tr>
              <a:tr h="31565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111,8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T="38100" marB="38100">
                    <a:noFill/>
                  </a:tcPr>
                </a:tc>
              </a:tr>
              <a:tr h="31565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107,1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T="38100" marB="38100">
                    <a:noFill/>
                  </a:tcPr>
                </a:tc>
              </a:tr>
              <a:tr h="31565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108,0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T="38100" marB="38100">
                    <a:noFill/>
                  </a:tcPr>
                </a:tc>
              </a:tr>
              <a:tr h="31565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114,0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T="38100" marB="38100">
                    <a:noFill/>
                  </a:tcPr>
                </a:tc>
              </a:tr>
              <a:tr h="31565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1044,4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T="38100" marB="38100">
                    <a:noFill/>
                  </a:tcPr>
                </a:tc>
              </a:tr>
              <a:tr h="31565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 marT="38100" marB="3810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Shape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9771</TotalTime>
  <Words>2056</Words>
  <Application>Microsoft Office PowerPoint</Application>
  <PresentationFormat>Экран (16:10)</PresentationFormat>
  <Paragraphs>576</Paragraphs>
  <Slides>33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Оформление по умолчанию</vt:lpstr>
      <vt:lpstr>Слайд 1</vt:lpstr>
      <vt:lpstr>Слайд 2</vt:lpstr>
      <vt:lpstr>Слайд 3</vt:lpstr>
      <vt:lpstr>Слайд 4</vt:lpstr>
      <vt:lpstr>Структура доходов бюджета города Ставрополя в динамике   </vt:lpstr>
      <vt:lpstr>Структура безвозмездных поступлений бюджета города Ставрополя от других бюджетов бюджетной системы Российской Федерации за 2015 год</vt:lpstr>
      <vt:lpstr>Динамика поступления собственных доходов </vt:lpstr>
      <vt:lpstr>Исполнение бюджета города Ставрополя за  2015 год по собственным доходам</vt:lpstr>
      <vt:lpstr>Доходные источники, по которым плановые назначения за 2015 год перевыполнены</vt:lpstr>
      <vt:lpstr>Доходные источники, по которым плановые назначения за 2015 год не выполнены</vt:lpstr>
      <vt:lpstr>Слайд 11</vt:lpstr>
      <vt:lpstr>Слайд 12</vt:lpstr>
      <vt:lpstr>Слайд 13</vt:lpstr>
      <vt:lpstr>Меры по обеспечению выполнения  плановых назначений по расходам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Доходные источники, по которым плановые назначения за 1 квартал 2016 год не выполнены</vt:lpstr>
      <vt:lpstr>Слайд 27</vt:lpstr>
      <vt:lpstr>Слайд 28</vt:lpstr>
      <vt:lpstr>Слайд 29</vt:lpstr>
      <vt:lpstr>Слайд 30</vt:lpstr>
      <vt:lpstr>Слайд 31</vt:lpstr>
      <vt:lpstr>Первоочередные меры  по выходу из кризисной ситуации </vt:lpstr>
      <vt:lpstr>Слайд 33</vt:lpstr>
    </vt:vector>
  </TitlesOfParts>
  <Company>Министерство финансов СК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Плаксеева Наталья Николаевна</dc:creator>
  <cp:lastModifiedBy>T.Harchenko</cp:lastModifiedBy>
  <cp:revision>609</cp:revision>
  <dcterms:created xsi:type="dcterms:W3CDTF">2007-06-25T13:16:52Z</dcterms:created>
  <dcterms:modified xsi:type="dcterms:W3CDTF">2016-04-15T14:39:49Z</dcterms:modified>
</cp:coreProperties>
</file>